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346" r:id="rId4"/>
    <p:sldId id="305" r:id="rId5"/>
    <p:sldId id="352" r:id="rId6"/>
    <p:sldId id="355" r:id="rId7"/>
    <p:sldId id="309" r:id="rId8"/>
    <p:sldId id="370" r:id="rId9"/>
    <p:sldId id="362" r:id="rId10"/>
    <p:sldId id="367" r:id="rId11"/>
    <p:sldId id="361" r:id="rId12"/>
    <p:sldId id="364" r:id="rId13"/>
    <p:sldId id="371" r:id="rId14"/>
    <p:sldId id="354" r:id="rId15"/>
    <p:sldId id="356" r:id="rId16"/>
    <p:sldId id="363" r:id="rId17"/>
    <p:sldId id="365" r:id="rId18"/>
    <p:sldId id="314" r:id="rId19"/>
    <p:sldId id="342" r:id="rId20"/>
    <p:sldId id="348" r:id="rId21"/>
    <p:sldId id="318" r:id="rId22"/>
    <p:sldId id="341" r:id="rId23"/>
    <p:sldId id="320" r:id="rId24"/>
    <p:sldId id="329" r:id="rId25"/>
    <p:sldId id="331" r:id="rId26"/>
    <p:sldId id="328" r:id="rId27"/>
    <p:sldId id="340" r:id="rId28"/>
    <p:sldId id="332" r:id="rId29"/>
    <p:sldId id="333" r:id="rId30"/>
    <p:sldId id="334" r:id="rId31"/>
    <p:sldId id="335" r:id="rId32"/>
    <p:sldId id="336" r:id="rId33"/>
    <p:sldId id="337" r:id="rId34"/>
    <p:sldId id="339" r:id="rId35"/>
    <p:sldId id="344"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3E9CD125-B20A-46D8-BE87-F309D438A3BF}">
          <p14:sldIdLst>
            <p14:sldId id="256"/>
            <p14:sldId id="284"/>
            <p14:sldId id="346"/>
            <p14:sldId id="305"/>
            <p14:sldId id="352"/>
            <p14:sldId id="355"/>
            <p14:sldId id="309"/>
            <p14:sldId id="370"/>
            <p14:sldId id="362"/>
            <p14:sldId id="367"/>
            <p14:sldId id="361"/>
            <p14:sldId id="364"/>
            <p14:sldId id="371"/>
            <p14:sldId id="354"/>
            <p14:sldId id="356"/>
            <p14:sldId id="363"/>
            <p14:sldId id="365"/>
            <p14:sldId id="314"/>
            <p14:sldId id="342"/>
            <p14:sldId id="348"/>
            <p14:sldId id="318"/>
            <p14:sldId id="341"/>
            <p14:sldId id="320"/>
            <p14:sldId id="329"/>
            <p14:sldId id="331"/>
            <p14:sldId id="328"/>
            <p14:sldId id="340"/>
            <p14:sldId id="332"/>
            <p14:sldId id="333"/>
            <p14:sldId id="334"/>
            <p14:sldId id="335"/>
            <p14:sldId id="336"/>
            <p14:sldId id="337"/>
            <p14:sldId id="339"/>
            <p14:sldId id="34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F1D3"/>
    <a:srgbClr val="EAF5FA"/>
    <a:srgbClr val="548235"/>
    <a:srgbClr val="70AD47"/>
    <a:srgbClr val="A9D18E"/>
    <a:srgbClr val="C5E0B4"/>
    <a:srgbClr val="E2F0D9"/>
    <a:srgbClr val="92D050"/>
    <a:srgbClr val="5B8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85" autoAdjust="0"/>
    <p:restoredTop sz="94660"/>
  </p:normalViewPr>
  <p:slideViewPr>
    <p:cSldViewPr snapToGrid="0">
      <p:cViewPr varScale="1">
        <p:scale>
          <a:sx n="90" d="100"/>
          <a:sy n="90" d="100"/>
        </p:scale>
        <p:origin x="77"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2">
                    <a:lumMod val="25000"/>
                  </a:schemeClr>
                </a:solidFill>
                <a:latin typeface="+mn-lt"/>
                <a:ea typeface="+mn-ea"/>
                <a:cs typeface="+mn-cs"/>
              </a:defRPr>
            </a:pPr>
            <a:r>
              <a:rPr lang="en-US" sz="1600" b="1" dirty="0">
                <a:solidFill>
                  <a:schemeClr val="bg2">
                    <a:lumMod val="25000"/>
                  </a:schemeClr>
                </a:solidFill>
              </a:rPr>
              <a:t>POPULAÇÃO DO PLANO</a:t>
            </a:r>
            <a:br>
              <a:rPr lang="en-US" sz="1600" b="1" dirty="0">
                <a:solidFill>
                  <a:schemeClr val="bg2">
                    <a:lumMod val="25000"/>
                  </a:schemeClr>
                </a:solidFill>
              </a:rPr>
            </a:br>
            <a:r>
              <a:rPr lang="en-US" sz="1200" b="0" dirty="0">
                <a:solidFill>
                  <a:schemeClr val="bg2">
                    <a:lumMod val="25000"/>
                  </a:schemeClr>
                </a:solidFill>
              </a:rPr>
              <a:t>(</a:t>
            </a:r>
            <a:r>
              <a:rPr lang="pt-BR" sz="1200" b="0" noProof="0" dirty="0">
                <a:solidFill>
                  <a:schemeClr val="bg2">
                    <a:lumMod val="25000"/>
                  </a:schemeClr>
                </a:solidFill>
              </a:rPr>
              <a:t>Posicionamento</a:t>
            </a:r>
            <a:r>
              <a:rPr lang="en-US" sz="1200" b="0" baseline="0" dirty="0">
                <a:solidFill>
                  <a:schemeClr val="bg2">
                    <a:lumMod val="25000"/>
                  </a:schemeClr>
                </a:solidFill>
              </a:rPr>
              <a:t> de </a:t>
            </a:r>
            <a:r>
              <a:rPr lang="pt-BR" sz="1200" b="0" noProof="0" dirty="0">
                <a:solidFill>
                  <a:schemeClr val="bg2">
                    <a:lumMod val="25000"/>
                  </a:schemeClr>
                </a:solidFill>
              </a:rPr>
              <a:t>maio</a:t>
            </a:r>
            <a:r>
              <a:rPr lang="en-US" sz="1200" b="0" dirty="0">
                <a:solidFill>
                  <a:schemeClr val="bg2">
                    <a:lumMod val="25000"/>
                  </a:schemeClr>
                </a:solidFill>
              </a:rPr>
              <a:t>/2021)</a:t>
            </a:r>
            <a:endParaRPr lang="en-US" sz="1600" b="0" dirty="0">
              <a:solidFill>
                <a:schemeClr val="bg2">
                  <a:lumMod val="25000"/>
                </a:schemeClr>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bg2">
                  <a:lumMod val="25000"/>
                </a:schemeClr>
              </a:solidFill>
              <a:latin typeface="+mn-lt"/>
              <a:ea typeface="+mn-ea"/>
              <a:cs typeface="+mn-cs"/>
            </a:defRPr>
          </a:pPr>
          <a:endParaRPr lang="pt-BR"/>
        </a:p>
      </c:txPr>
    </c:title>
    <c:autoTitleDeleted val="0"/>
    <c:plotArea>
      <c:layout/>
      <c:doughnutChart>
        <c:varyColors val="1"/>
        <c:ser>
          <c:idx val="0"/>
          <c:order val="0"/>
          <c:tx>
            <c:strRef>
              <c:f>Planilha1!$B$1</c:f>
              <c:strCache>
                <c:ptCount val="1"/>
                <c:pt idx="0">
                  <c:v>População do Plano BD</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646-4E7E-AF63-F45163A13364}"/>
              </c:ext>
            </c:extLst>
          </c:dPt>
          <c:dPt>
            <c:idx val="1"/>
            <c:bubble3D val="0"/>
            <c:spPr>
              <a:solidFill>
                <a:schemeClr val="accent2"/>
              </a:solidFill>
              <a:ln w="19050">
                <a:noFill/>
              </a:ln>
              <a:effectLst/>
            </c:spPr>
            <c:extLst>
              <c:ext xmlns:c16="http://schemas.microsoft.com/office/drawing/2014/chart" uri="{C3380CC4-5D6E-409C-BE32-E72D297353CC}">
                <c16:uniqueId val="{00000003-3646-4E7E-AF63-F45163A13364}"/>
              </c:ext>
            </c:extLst>
          </c:dPt>
          <c:dPt>
            <c:idx val="2"/>
            <c:bubble3D val="0"/>
            <c:spPr>
              <a:solidFill>
                <a:schemeClr val="accent3"/>
              </a:solidFill>
              <a:ln w="19050">
                <a:noFill/>
              </a:ln>
              <a:effectLst/>
            </c:spPr>
            <c:extLst>
              <c:ext xmlns:c16="http://schemas.microsoft.com/office/drawing/2014/chart" uri="{C3380CC4-5D6E-409C-BE32-E72D297353CC}">
                <c16:uniqueId val="{00000005-3646-4E7E-AF63-F45163A1336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t-BR"/>
              </a:p>
            </c:txPr>
            <c:showLegendKey val="0"/>
            <c:showVal val="0"/>
            <c:showCatName val="0"/>
            <c:showSerName val="0"/>
            <c:showPercent val="1"/>
            <c:showBubbleSize val="0"/>
            <c:showLeaderLines val="0"/>
            <c:extLst>
              <c:ext xmlns:c15="http://schemas.microsoft.com/office/drawing/2012/chart" uri="{CE6537A1-D6FC-4f65-9D91-7224C49458BB}"/>
            </c:extLst>
          </c:dLbls>
          <c:cat>
            <c:strRef>
              <c:f>Planilha1!$A$2:$A$4</c:f>
              <c:strCache>
                <c:ptCount val="3"/>
                <c:pt idx="0">
                  <c:v>Ativos</c:v>
                </c:pt>
                <c:pt idx="1">
                  <c:v>Aposentados </c:v>
                </c:pt>
                <c:pt idx="2">
                  <c:v>Pensionistas</c:v>
                </c:pt>
              </c:strCache>
            </c:strRef>
          </c:cat>
          <c:val>
            <c:numRef>
              <c:f>Planilha1!$B$2:$B$4</c:f>
              <c:numCache>
                <c:formatCode>#,##0</c:formatCode>
                <c:ptCount val="3"/>
                <c:pt idx="0" formatCode="General">
                  <c:v>647</c:v>
                </c:pt>
                <c:pt idx="1">
                  <c:v>6957</c:v>
                </c:pt>
                <c:pt idx="2">
                  <c:v>1903</c:v>
                </c:pt>
              </c:numCache>
            </c:numRef>
          </c:val>
          <c:extLst>
            <c:ext xmlns:c16="http://schemas.microsoft.com/office/drawing/2014/chart" uri="{C3380CC4-5D6E-409C-BE32-E72D297353CC}">
              <c16:uniqueId val="{00000006-3646-4E7E-AF63-F45163A13364}"/>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spc="0" baseline="0">
                <a:solidFill>
                  <a:schemeClr val="bg2">
                    <a:lumMod val="25000"/>
                  </a:schemeClr>
                </a:solidFill>
                <a:latin typeface="+mn-lt"/>
                <a:ea typeface="+mn-ea"/>
                <a:cs typeface="+mn-cs"/>
              </a:defRPr>
            </a:pPr>
            <a:r>
              <a:rPr lang="en-US" sz="1600" dirty="0">
                <a:solidFill>
                  <a:schemeClr val="bg2">
                    <a:lumMod val="25000"/>
                  </a:schemeClr>
                </a:solidFill>
              </a:rPr>
              <a:t>ASSISTIDOS POR BENEFICÍO</a:t>
            </a:r>
            <a:br>
              <a:rPr lang="en-US" sz="1600" dirty="0">
                <a:solidFill>
                  <a:schemeClr val="bg2">
                    <a:lumMod val="25000"/>
                  </a:schemeClr>
                </a:solidFill>
              </a:rPr>
            </a:br>
            <a:r>
              <a:rPr lang="en-US" sz="1200" b="0" i="0" u="none" strike="noStrike" baseline="0" dirty="0">
                <a:effectLst/>
              </a:rPr>
              <a:t>(</a:t>
            </a:r>
            <a:r>
              <a:rPr lang="pt-BR" sz="1200" b="0" i="0" u="none" strike="noStrike" baseline="0" noProof="0" dirty="0">
                <a:effectLst/>
              </a:rPr>
              <a:t>Posicionamento</a:t>
            </a:r>
            <a:r>
              <a:rPr lang="en-US" sz="1200" b="0" i="0" u="none" strike="noStrike" baseline="0" dirty="0">
                <a:effectLst/>
              </a:rPr>
              <a:t> de </a:t>
            </a:r>
            <a:r>
              <a:rPr lang="pt-BR" sz="1200" b="0" i="0" u="none" strike="noStrike" baseline="0" noProof="0" dirty="0">
                <a:effectLst/>
              </a:rPr>
              <a:t>maio</a:t>
            </a:r>
            <a:r>
              <a:rPr lang="en-US" sz="1200" b="0" i="0" u="none" strike="noStrike" baseline="0" dirty="0">
                <a:effectLst/>
              </a:rPr>
              <a:t>/2021)</a:t>
            </a:r>
            <a:endParaRPr lang="en-US" sz="1600" dirty="0">
              <a:solidFill>
                <a:schemeClr val="bg2">
                  <a:lumMod val="25000"/>
                </a:schemeClr>
              </a:solidFill>
            </a:endParaRPr>
          </a:p>
        </c:rich>
      </c:tx>
      <c:overlay val="0"/>
      <c:spPr>
        <a:noFill/>
        <a:ln>
          <a:noFill/>
        </a:ln>
        <a:effectLst/>
      </c:spPr>
      <c:txPr>
        <a:bodyPr rot="0" spcFirstLastPara="1" vertOverflow="ellipsis" vert="horz" wrap="square" anchor="ctr" anchorCtr="1"/>
        <a:lstStyle/>
        <a:p>
          <a:pPr>
            <a:defRPr lang="en-US" sz="1600" b="1" i="0" u="none" strike="noStrike" kern="1200" spc="0" baseline="0">
              <a:solidFill>
                <a:schemeClr val="bg2">
                  <a:lumMod val="25000"/>
                </a:schemeClr>
              </a:solidFill>
              <a:latin typeface="+mn-lt"/>
              <a:ea typeface="+mn-ea"/>
              <a:cs typeface="+mn-cs"/>
            </a:defRPr>
          </a:pPr>
          <a:endParaRPr lang="pt-BR"/>
        </a:p>
      </c:txPr>
    </c:title>
    <c:autoTitleDeleted val="0"/>
    <c:plotArea>
      <c:layout/>
      <c:doughnutChart>
        <c:varyColors val="1"/>
        <c:ser>
          <c:idx val="0"/>
          <c:order val="0"/>
          <c:tx>
            <c:strRef>
              <c:f>Planilha1!$B$7</c:f>
              <c:strCache>
                <c:ptCount val="1"/>
                <c:pt idx="0">
                  <c:v>Quantidade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9F0-4D7B-8FC6-0A0CBBAD4419}"/>
              </c:ext>
            </c:extLst>
          </c:dPt>
          <c:dPt>
            <c:idx val="1"/>
            <c:bubble3D val="0"/>
            <c:spPr>
              <a:solidFill>
                <a:schemeClr val="accent2"/>
              </a:solidFill>
              <a:ln w="19050">
                <a:noFill/>
              </a:ln>
              <a:effectLst/>
            </c:spPr>
            <c:extLst>
              <c:ext xmlns:c16="http://schemas.microsoft.com/office/drawing/2014/chart" uri="{C3380CC4-5D6E-409C-BE32-E72D297353CC}">
                <c16:uniqueId val="{00000003-99F0-4D7B-8FC6-0A0CBBAD4419}"/>
              </c:ext>
            </c:extLst>
          </c:dPt>
          <c:dPt>
            <c:idx val="2"/>
            <c:bubble3D val="0"/>
            <c:spPr>
              <a:solidFill>
                <a:schemeClr val="accent3"/>
              </a:solidFill>
              <a:ln w="19050">
                <a:noFill/>
              </a:ln>
              <a:effectLst/>
            </c:spPr>
            <c:extLst>
              <c:ext xmlns:c16="http://schemas.microsoft.com/office/drawing/2014/chart" uri="{C3380CC4-5D6E-409C-BE32-E72D297353CC}">
                <c16:uniqueId val="{00000005-99F0-4D7B-8FC6-0A0CBBAD4419}"/>
              </c:ext>
            </c:extLst>
          </c:dPt>
          <c:dPt>
            <c:idx val="3"/>
            <c:bubble3D val="0"/>
            <c:spPr>
              <a:solidFill>
                <a:schemeClr val="accent4"/>
              </a:solidFill>
              <a:ln w="19050">
                <a:noFill/>
              </a:ln>
              <a:effectLst/>
            </c:spPr>
            <c:extLst>
              <c:ext xmlns:c16="http://schemas.microsoft.com/office/drawing/2014/chart" uri="{C3380CC4-5D6E-409C-BE32-E72D297353CC}">
                <c16:uniqueId val="{00000007-99F0-4D7B-8FC6-0A0CBBAD4419}"/>
              </c:ext>
            </c:extLst>
          </c:dPt>
          <c:dPt>
            <c:idx val="4"/>
            <c:bubble3D val="0"/>
            <c:spPr>
              <a:solidFill>
                <a:schemeClr val="accent5"/>
              </a:solidFill>
              <a:ln w="19050">
                <a:noFill/>
              </a:ln>
              <a:effectLst/>
            </c:spPr>
            <c:extLst>
              <c:ext xmlns:c16="http://schemas.microsoft.com/office/drawing/2014/chart" uri="{C3380CC4-5D6E-409C-BE32-E72D297353CC}">
                <c16:uniqueId val="{00000009-99F0-4D7B-8FC6-0A0CBBAD4419}"/>
              </c:ext>
            </c:extLst>
          </c:dPt>
          <c:dLbls>
            <c:dLbl>
              <c:idx val="2"/>
              <c:layout>
                <c:manualLayout>
                  <c:x val="0.12119727366255134"/>
                  <c:y val="9.4905391018195895E-2"/>
                </c:manualLayout>
              </c:layout>
              <c:tx>
                <c:rich>
                  <a:bodyPr/>
                  <a:lstStyle/>
                  <a:p>
                    <a:fld id="{7A3F3D8E-833D-4520-B08D-BEF3A1CDDA42}" type="PERCENTAGE">
                      <a:rPr lang="en-US" dirty="0">
                        <a:solidFill>
                          <a:schemeClr val="bg2">
                            <a:lumMod val="25000"/>
                          </a:schemeClr>
                        </a:solidFill>
                      </a:rPr>
                      <a:pPr/>
                      <a:t>[PORCENTAGEM]</a:t>
                    </a:fld>
                    <a:endParaRPr lang="pt-B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9F0-4D7B-8FC6-0A0CBBAD4419}"/>
                </c:ext>
              </c:extLst>
            </c:dLbl>
            <c:spPr>
              <a:noFill/>
              <a:ln>
                <a:noFill/>
              </a:ln>
              <a:effectLst/>
            </c:spPr>
            <c:txPr>
              <a:bodyPr rot="0" spcFirstLastPara="1" vertOverflow="ellipsis" vert="horz" wrap="square" anchor="ctr" anchorCtr="1"/>
              <a:lstStyle/>
              <a:p>
                <a:pPr>
                  <a:defRPr lang="en-US" sz="1400" b="1" i="0" u="none" strike="noStrike" kern="1200" spc="0" baseline="0">
                    <a:solidFill>
                      <a:schemeClr val="bg1"/>
                    </a:solidFill>
                    <a:latin typeface="+mn-lt"/>
                    <a:ea typeface="+mn-ea"/>
                    <a:cs typeface="+mn-cs"/>
                  </a:defRPr>
                </a:pPr>
                <a:endParaRPr lang="pt-B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Planilha1!$A$8:$A$12</c:f>
              <c:strCache>
                <c:ptCount val="5"/>
                <c:pt idx="0">
                  <c:v>Tempo de serviço</c:v>
                </c:pt>
                <c:pt idx="1">
                  <c:v>Especial</c:v>
                </c:pt>
                <c:pt idx="2">
                  <c:v>Idade</c:v>
                </c:pt>
                <c:pt idx="3">
                  <c:v>Invalidez</c:v>
                </c:pt>
                <c:pt idx="4">
                  <c:v>Pensão por Morte</c:v>
                </c:pt>
              </c:strCache>
            </c:strRef>
          </c:cat>
          <c:val>
            <c:numRef>
              <c:f>Planilha1!$B$8:$B$12</c:f>
              <c:numCache>
                <c:formatCode>General</c:formatCode>
                <c:ptCount val="5"/>
                <c:pt idx="0" formatCode="#,##0">
                  <c:v>6218</c:v>
                </c:pt>
                <c:pt idx="1">
                  <c:v>494</c:v>
                </c:pt>
                <c:pt idx="2">
                  <c:v>58</c:v>
                </c:pt>
                <c:pt idx="3">
                  <c:v>187</c:v>
                </c:pt>
                <c:pt idx="4" formatCode="#,##0">
                  <c:v>1903</c:v>
                </c:pt>
              </c:numCache>
            </c:numRef>
          </c:val>
          <c:extLst>
            <c:ext xmlns:c16="http://schemas.microsoft.com/office/drawing/2014/chart" uri="{C3380CC4-5D6E-409C-BE32-E72D297353CC}">
              <c16:uniqueId val="{0000000A-99F0-4D7B-8FC6-0A0CBBAD4419}"/>
            </c:ext>
          </c:extLst>
        </c:ser>
        <c:dLbls>
          <c:showLegendKey val="0"/>
          <c:showVal val="0"/>
          <c:showCatName val="0"/>
          <c:showSerName val="0"/>
          <c:showPercent val="1"/>
          <c:showBubbleSize val="0"/>
          <c:showLeaderLines val="1"/>
        </c:dLbls>
        <c:firstSliceAng val="22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2000" b="1" i="0" u="none" strike="noStrike" kern="1200" spc="0" baseline="0">
          <a:solidFill>
            <a:prstClr val="black">
              <a:lumMod val="65000"/>
              <a:lumOff val="35000"/>
            </a:prstClr>
          </a:solidFill>
          <a:latin typeface="+mn-lt"/>
          <a:ea typeface="+mn-ea"/>
          <a:cs typeface="+mn-cs"/>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lang="en-US" sz="1600" b="1" i="0" u="none" strike="noStrike" kern="1200" spc="0" baseline="0">
              <a:solidFill>
                <a:schemeClr val="bg2">
                  <a:lumMod val="25000"/>
                </a:schemeClr>
              </a:solidFill>
              <a:latin typeface="+mn-lt"/>
              <a:ea typeface="+mn-ea"/>
              <a:cs typeface="+mn-cs"/>
            </a:defRPr>
          </a:pPr>
          <a:endParaRPr lang="pt-BR"/>
        </a:p>
      </c:txPr>
    </c:title>
    <c:autoTitleDeleted val="0"/>
    <c:plotArea>
      <c:layout/>
      <c:lineChart>
        <c:grouping val="standard"/>
        <c:varyColors val="0"/>
        <c:ser>
          <c:idx val="0"/>
          <c:order val="0"/>
          <c:tx>
            <c:strRef>
              <c:f>Planilha1!$B$19</c:f>
              <c:strCache>
                <c:ptCount val="1"/>
                <c:pt idx="0">
                  <c:v>VARIAÇÃO UB/INPC</c:v>
                </c:pt>
              </c:strCache>
            </c:strRef>
          </c:tx>
          <c:spPr>
            <a:ln w="28575" cap="rnd">
              <a:solidFill>
                <a:srgbClr val="548235"/>
              </a:solidFill>
              <a:round/>
            </a:ln>
            <a:effectLst/>
          </c:spPr>
          <c:marker>
            <c:symbol val="circle"/>
            <c:size val="5"/>
            <c:spPr>
              <a:solidFill>
                <a:srgbClr val="92D05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Planilha1!$A$20:$A$31</c:f>
              <c:numCache>
                <c:formatCode>mmm\-yy</c:formatCode>
                <c:ptCount val="12"/>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numCache>
            </c:numRef>
          </c:cat>
          <c:val>
            <c:numRef>
              <c:f>Planilha1!$B$20:$B$31</c:f>
              <c:numCache>
                <c:formatCode>0.000000</c:formatCode>
                <c:ptCount val="12"/>
                <c:pt idx="0">
                  <c:v>29.219702999999999</c:v>
                </c:pt>
                <c:pt idx="1">
                  <c:v>29.307362000000001</c:v>
                </c:pt>
                <c:pt idx="2">
                  <c:v>29.436313999999999</c:v>
                </c:pt>
                <c:pt idx="3">
                  <c:v>29.542285</c:v>
                </c:pt>
                <c:pt idx="4">
                  <c:v>29.799302999999998</c:v>
                </c:pt>
                <c:pt idx="5">
                  <c:v>30.064516999999999</c:v>
                </c:pt>
                <c:pt idx="6">
                  <c:v>30.35013</c:v>
                </c:pt>
                <c:pt idx="7">
                  <c:v>30.793241999999999</c:v>
                </c:pt>
                <c:pt idx="8">
                  <c:v>30.876384000000002</c:v>
                </c:pt>
                <c:pt idx="9">
                  <c:v>31.129570000000001</c:v>
                </c:pt>
                <c:pt idx="10">
                  <c:v>31.397283999999999</c:v>
                </c:pt>
                <c:pt idx="11">
                  <c:v>31.516594000000001</c:v>
                </c:pt>
              </c:numCache>
            </c:numRef>
          </c:val>
          <c:smooth val="0"/>
          <c:extLst>
            <c:ext xmlns:c16="http://schemas.microsoft.com/office/drawing/2014/chart" uri="{C3380CC4-5D6E-409C-BE32-E72D297353CC}">
              <c16:uniqueId val="{00000000-7ABE-4074-94CB-F8DD4F970031}"/>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1721243151"/>
        <c:axId val="1721257295"/>
      </c:lineChart>
      <c:dateAx>
        <c:axId val="172124315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721257295"/>
        <c:crosses val="autoZero"/>
        <c:auto val="1"/>
        <c:lblOffset val="100"/>
        <c:baseTimeUnit val="months"/>
      </c:dateAx>
      <c:valAx>
        <c:axId val="1721257295"/>
        <c:scaling>
          <c:orientation val="minMax"/>
        </c:scaling>
        <c:delete val="1"/>
        <c:axPos val="l"/>
        <c:majorGridlines>
          <c:spPr>
            <a:ln w="9525" cap="flat" cmpd="sng" algn="ctr">
              <a:solidFill>
                <a:schemeClr val="bg1">
                  <a:lumMod val="85000"/>
                </a:schemeClr>
              </a:solidFill>
              <a:round/>
            </a:ln>
            <a:effectLst/>
          </c:spPr>
        </c:majorGridlines>
        <c:numFmt formatCode="0.000000" sourceLinked="1"/>
        <c:majorTickMark val="out"/>
        <c:minorTickMark val="none"/>
        <c:tickLblPos val="nextTo"/>
        <c:crossAx val="172124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1" i="0" u="none" strike="noStrike" kern="1200" baseline="0">
                <a:solidFill>
                  <a:schemeClr val="bg2">
                    <a:lumMod val="25000"/>
                  </a:schemeClr>
                </a:solidFill>
                <a:latin typeface="+mn-lt"/>
                <a:ea typeface="+mn-ea"/>
                <a:cs typeface="+mn-cs"/>
              </a:defRPr>
            </a:pPr>
            <a:r>
              <a:rPr lang="pt-BR" dirty="0">
                <a:solidFill>
                  <a:schemeClr val="bg2">
                    <a:lumMod val="25000"/>
                  </a:schemeClr>
                </a:solidFill>
              </a:rPr>
              <a:t>RESULTADO DO PLANO </a:t>
            </a:r>
            <a:r>
              <a:rPr lang="en-US" sz="1100" b="0" i="0" u="none" strike="noStrike" baseline="0" dirty="0">
                <a:effectLst/>
              </a:rPr>
              <a:t>(</a:t>
            </a:r>
            <a:r>
              <a:rPr lang="pt-BR" sz="1100" b="0" i="0" u="none" strike="noStrike" baseline="0" noProof="0" dirty="0">
                <a:effectLst/>
              </a:rPr>
              <a:t>Acumulado</a:t>
            </a:r>
            <a:r>
              <a:rPr lang="en-US" sz="1100" b="0" i="0" u="none" strike="noStrike" baseline="0" dirty="0">
                <a:effectLst/>
              </a:rPr>
              <a:t> </a:t>
            </a:r>
            <a:r>
              <a:rPr lang="pt-BR" sz="1100" b="0" i="0" u="none" strike="noStrike" baseline="0" noProof="0" dirty="0">
                <a:effectLst/>
              </a:rPr>
              <a:t>até</a:t>
            </a:r>
            <a:r>
              <a:rPr lang="en-US" sz="1100" b="0" i="0" u="none" strike="noStrike" baseline="0" dirty="0">
                <a:effectLst/>
              </a:rPr>
              <a:t> </a:t>
            </a:r>
            <a:r>
              <a:rPr lang="pt-BR" sz="1100" b="0" i="0" u="none" strike="noStrike" baseline="0" noProof="0" dirty="0">
                <a:effectLst/>
              </a:rPr>
              <a:t>maio</a:t>
            </a:r>
            <a:r>
              <a:rPr lang="en-US" sz="1100" b="0" i="0" u="none" strike="noStrike" baseline="0" dirty="0">
                <a:effectLst/>
              </a:rPr>
              <a:t>/2021)</a:t>
            </a:r>
            <a:endParaRPr lang="pt-BR" b="0" dirty="0">
              <a:solidFill>
                <a:schemeClr val="bg2">
                  <a:lumMod val="25000"/>
                </a:schemeClr>
              </a:solidFill>
            </a:endParaRPr>
          </a:p>
        </c:rich>
      </c:tx>
      <c:overlay val="0"/>
      <c:spPr>
        <a:noFill/>
        <a:ln>
          <a:noFill/>
        </a:ln>
        <a:effectLst/>
      </c:spPr>
      <c:txPr>
        <a:bodyPr rot="0" spcFirstLastPara="1" vertOverflow="ellipsis" vert="horz" wrap="square" anchor="ctr" anchorCtr="1"/>
        <a:lstStyle/>
        <a:p>
          <a:pPr algn="ctr" rtl="0">
            <a:defRPr sz="1600" b="1" i="0" u="none" strike="noStrike" kern="1200" baseline="0">
              <a:solidFill>
                <a:schemeClr val="bg2">
                  <a:lumMod val="2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rgbClr val="548235"/>
              </a:solidFill>
              <a:ln>
                <a:noFill/>
              </a:ln>
              <a:effectLst/>
            </c:spPr>
            <c:extLst>
              <c:ext xmlns:c16="http://schemas.microsoft.com/office/drawing/2014/chart" uri="{C3380CC4-5D6E-409C-BE32-E72D297353CC}">
                <c16:uniqueId val="{00000002-43C8-4001-A51A-AE07A95F1A80}"/>
              </c:ext>
            </c:extLst>
          </c:dPt>
          <c:dPt>
            <c:idx val="1"/>
            <c:invertIfNegative val="0"/>
            <c:bubble3D val="0"/>
            <c:spPr>
              <a:solidFill>
                <a:srgbClr val="92D050"/>
              </a:solidFill>
              <a:ln>
                <a:noFill/>
              </a:ln>
              <a:effectLst/>
            </c:spPr>
            <c:extLst>
              <c:ext xmlns:c16="http://schemas.microsoft.com/office/drawing/2014/chart" uri="{C3380CC4-5D6E-409C-BE32-E72D297353CC}">
                <c16:uniqueId val="{00000003-43C8-4001-A51A-AE07A95F1A80}"/>
              </c:ext>
            </c:extLst>
          </c:dPt>
          <c:dLbls>
            <c:spPr>
              <a:noFill/>
              <a:ln>
                <a:noFill/>
              </a:ln>
              <a:effectLst/>
            </c:spPr>
            <c:txPr>
              <a:bodyPr rot="0" spcFirstLastPara="1" vertOverflow="ellipsis" vert="horz" wrap="square" anchor="ctr" anchorCtr="1"/>
              <a:lstStyle/>
              <a:p>
                <a:pPr>
                  <a:defRPr sz="1400" b="1" i="0" u="none" strike="noStrike" kern="1200" baseline="0">
                    <a:solidFill>
                      <a:schemeClr val="bg2">
                        <a:lumMod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Planilha1!$A$16:$A$17</c:f>
              <c:strCache>
                <c:ptCount val="2"/>
                <c:pt idx="0">
                  <c:v>Meta Atuarial </c:v>
                </c:pt>
                <c:pt idx="1">
                  <c:v>Rentabilidade</c:v>
                </c:pt>
              </c:strCache>
            </c:strRef>
          </c:cat>
          <c:val>
            <c:numRef>
              <c:f>Planilha1!$B$16:$B$17</c:f>
              <c:numCache>
                <c:formatCode>0.00%</c:formatCode>
                <c:ptCount val="2"/>
                <c:pt idx="0">
                  <c:v>5.4100000000000002E-2</c:v>
                </c:pt>
                <c:pt idx="1">
                  <c:v>5.0299999999999997E-2</c:v>
                </c:pt>
              </c:numCache>
            </c:numRef>
          </c:val>
          <c:extLst>
            <c:ext xmlns:c16="http://schemas.microsoft.com/office/drawing/2014/chart" uri="{C3380CC4-5D6E-409C-BE32-E72D297353CC}">
              <c16:uniqueId val="{00000000-43C8-4001-A51A-AE07A95F1A80}"/>
            </c:ext>
          </c:extLst>
        </c:ser>
        <c:dLbls>
          <c:showLegendKey val="0"/>
          <c:showVal val="0"/>
          <c:showCatName val="0"/>
          <c:showSerName val="0"/>
          <c:showPercent val="0"/>
          <c:showBubbleSize val="0"/>
        </c:dLbls>
        <c:gapWidth val="100"/>
        <c:overlap val="-24"/>
        <c:axId val="1240640767"/>
        <c:axId val="1240643679"/>
      </c:barChart>
      <c:catAx>
        <c:axId val="124064076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pt-BR"/>
          </a:p>
        </c:txPr>
        <c:crossAx val="1240643679"/>
        <c:crosses val="autoZero"/>
        <c:auto val="1"/>
        <c:lblAlgn val="ctr"/>
        <c:lblOffset val="100"/>
        <c:noMultiLvlLbl val="0"/>
      </c:catAx>
      <c:valAx>
        <c:axId val="1240643679"/>
        <c:scaling>
          <c:orientation val="minMax"/>
          <c:max val="6.0000000000000012E-2"/>
          <c:min val="4.0000000000000008E-2"/>
        </c:scaling>
        <c:delete val="1"/>
        <c:axPos val="l"/>
        <c:majorGridlines>
          <c:spPr>
            <a:ln w="9525" cap="flat" cmpd="sng" algn="ctr">
              <a:solidFill>
                <a:schemeClr val="bg1">
                  <a:lumMod val="85000"/>
                </a:schemeClr>
              </a:solidFill>
              <a:round/>
            </a:ln>
            <a:effectLst/>
          </c:spPr>
        </c:majorGridlines>
        <c:numFmt formatCode="0.00%" sourceLinked="1"/>
        <c:majorTickMark val="none"/>
        <c:minorTickMark val="none"/>
        <c:tickLblPos val="nextTo"/>
        <c:crossAx val="12406407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25000"/>
            </a:schemeClr>
          </a:solidFill>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FDC91-A2BD-4306-9398-D2CD6C46E986}" type="doc">
      <dgm:prSet loTypeId="urn:microsoft.com/office/officeart/2005/8/layout/hChevron3" loCatId="process" qsTypeId="urn:microsoft.com/office/officeart/2005/8/quickstyle/simple1" qsCatId="simple" csTypeId="urn:microsoft.com/office/officeart/2005/8/colors/accent1_2" csCatId="accent1" phldr="1"/>
      <dgm:spPr/>
    </dgm:pt>
    <dgm:pt modelId="{B2FA2714-AD7D-42A3-B5F6-28615D8935FD}">
      <dgm:prSet phldrT="[Texto]" custT="1"/>
      <dgm:spPr>
        <a:solidFill>
          <a:schemeClr val="accent6">
            <a:lumMod val="20000"/>
            <a:lumOff val="80000"/>
          </a:schemeClr>
        </a:solidFill>
        <a:ln>
          <a:noFill/>
        </a:ln>
      </dgm:spPr>
      <dgm:t>
        <a:bodyPr/>
        <a:lstStyle/>
        <a:p>
          <a:r>
            <a:rPr lang="pt-BR" sz="1400" b="1" dirty="0">
              <a:solidFill>
                <a:schemeClr val="bg2">
                  <a:lumMod val="25000"/>
                </a:schemeClr>
              </a:solidFill>
            </a:rPr>
            <a:t>60 dias</a:t>
          </a:r>
          <a:br>
            <a:rPr lang="pt-BR" sz="1400" dirty="0">
              <a:solidFill>
                <a:schemeClr val="bg2">
                  <a:lumMod val="25000"/>
                </a:schemeClr>
              </a:solidFill>
            </a:rPr>
          </a:br>
          <a:r>
            <a:rPr lang="pt-BR" sz="1400" dirty="0">
              <a:solidFill>
                <a:schemeClr val="bg2">
                  <a:lumMod val="25000"/>
                </a:schemeClr>
              </a:solidFill>
            </a:rPr>
            <a:t>(corridos)</a:t>
          </a:r>
        </a:p>
      </dgm:t>
    </dgm:pt>
    <dgm:pt modelId="{EB9893AD-0D21-438E-B356-EDEA3DA7D609}" type="parTrans" cxnId="{F34F8FDD-3D46-478D-8664-C6B038E662E7}">
      <dgm:prSet/>
      <dgm:spPr/>
      <dgm:t>
        <a:bodyPr/>
        <a:lstStyle/>
        <a:p>
          <a:endParaRPr lang="pt-BR">
            <a:solidFill>
              <a:schemeClr val="bg2">
                <a:lumMod val="25000"/>
              </a:schemeClr>
            </a:solidFill>
          </a:endParaRPr>
        </a:p>
      </dgm:t>
    </dgm:pt>
    <dgm:pt modelId="{DA37E91D-F9D3-4B5E-AF6C-B636B7223E01}" type="sibTrans" cxnId="{F34F8FDD-3D46-478D-8664-C6B038E662E7}">
      <dgm:prSet/>
      <dgm:spPr/>
      <dgm:t>
        <a:bodyPr/>
        <a:lstStyle/>
        <a:p>
          <a:endParaRPr lang="pt-BR">
            <a:solidFill>
              <a:schemeClr val="bg2">
                <a:lumMod val="25000"/>
              </a:schemeClr>
            </a:solidFill>
          </a:endParaRPr>
        </a:p>
      </dgm:t>
    </dgm:pt>
    <dgm:pt modelId="{FD1F59FE-E068-4700-8E96-5D8B1E65293B}">
      <dgm:prSet phldrT="[Texto]" custT="1"/>
      <dgm:spPr>
        <a:solidFill>
          <a:schemeClr val="accent6">
            <a:lumMod val="40000"/>
            <a:lumOff val="60000"/>
          </a:schemeClr>
        </a:solidFill>
        <a:ln>
          <a:noFill/>
        </a:ln>
      </dgm:spPr>
      <dgm:t>
        <a:bodyPr/>
        <a:lstStyle/>
        <a:p>
          <a:r>
            <a:rPr lang="pt-BR" sz="1400" dirty="0">
              <a:solidFill>
                <a:schemeClr val="bg2">
                  <a:lumMod val="25000"/>
                </a:schemeClr>
              </a:solidFill>
            </a:rPr>
            <a:t>Até </a:t>
          </a:r>
          <a:r>
            <a:rPr lang="pt-BR" sz="1400" b="1" dirty="0">
              <a:solidFill>
                <a:schemeClr val="bg2">
                  <a:lumMod val="25000"/>
                </a:schemeClr>
              </a:solidFill>
            </a:rPr>
            <a:t>180 dias </a:t>
          </a:r>
          <a:r>
            <a:rPr lang="pt-BR" sz="1400" dirty="0">
              <a:solidFill>
                <a:schemeClr val="bg2">
                  <a:lumMod val="25000"/>
                </a:schemeClr>
              </a:solidFill>
            </a:rPr>
            <a:t>(corridos)</a:t>
          </a:r>
        </a:p>
      </dgm:t>
    </dgm:pt>
    <dgm:pt modelId="{843C97D8-0107-4402-8848-74EF66FFC81E}" type="parTrans" cxnId="{973E9F9F-21E2-45A3-A2F1-8732DC6C67A4}">
      <dgm:prSet/>
      <dgm:spPr/>
      <dgm:t>
        <a:bodyPr/>
        <a:lstStyle/>
        <a:p>
          <a:endParaRPr lang="pt-BR">
            <a:solidFill>
              <a:schemeClr val="bg2">
                <a:lumMod val="25000"/>
              </a:schemeClr>
            </a:solidFill>
          </a:endParaRPr>
        </a:p>
      </dgm:t>
    </dgm:pt>
    <dgm:pt modelId="{3526750F-AA09-4F54-B15A-5428CDE060FE}" type="sibTrans" cxnId="{973E9F9F-21E2-45A3-A2F1-8732DC6C67A4}">
      <dgm:prSet/>
      <dgm:spPr/>
      <dgm:t>
        <a:bodyPr/>
        <a:lstStyle/>
        <a:p>
          <a:endParaRPr lang="pt-BR">
            <a:solidFill>
              <a:schemeClr val="bg2">
                <a:lumMod val="25000"/>
              </a:schemeClr>
            </a:solidFill>
          </a:endParaRPr>
        </a:p>
      </dgm:t>
    </dgm:pt>
    <dgm:pt modelId="{C2CCDB11-4682-4CE3-99A3-CB796DCCC67E}">
      <dgm:prSet phldrT="[Texto]" custT="1"/>
      <dgm:spPr>
        <a:solidFill>
          <a:schemeClr val="accent6">
            <a:lumMod val="60000"/>
            <a:lumOff val="40000"/>
          </a:schemeClr>
        </a:solidFill>
        <a:ln>
          <a:noFill/>
        </a:ln>
      </dgm:spPr>
      <dgm:t>
        <a:bodyPr/>
        <a:lstStyle/>
        <a:p>
          <a:r>
            <a:rPr lang="pt-BR" sz="1400" b="1" dirty="0">
              <a:solidFill>
                <a:schemeClr val="bg2">
                  <a:lumMod val="25000"/>
                </a:schemeClr>
              </a:solidFill>
            </a:rPr>
            <a:t>60 dias</a:t>
          </a:r>
          <a:br>
            <a:rPr lang="pt-BR" sz="1400" dirty="0">
              <a:solidFill>
                <a:schemeClr val="bg2">
                  <a:lumMod val="25000"/>
                </a:schemeClr>
              </a:solidFill>
            </a:rPr>
          </a:br>
          <a:r>
            <a:rPr lang="pt-BR" sz="1400" dirty="0">
              <a:solidFill>
                <a:schemeClr val="bg2">
                  <a:lumMod val="25000"/>
                </a:schemeClr>
              </a:solidFill>
            </a:rPr>
            <a:t>(úteis)</a:t>
          </a:r>
        </a:p>
      </dgm:t>
    </dgm:pt>
    <dgm:pt modelId="{7C8703E6-AC49-406C-A187-6BABE0E12AD4}" type="parTrans" cxnId="{C170A528-4DFC-46C4-8329-C684AA914BE6}">
      <dgm:prSet/>
      <dgm:spPr/>
      <dgm:t>
        <a:bodyPr/>
        <a:lstStyle/>
        <a:p>
          <a:endParaRPr lang="pt-BR">
            <a:solidFill>
              <a:schemeClr val="bg2">
                <a:lumMod val="25000"/>
              </a:schemeClr>
            </a:solidFill>
          </a:endParaRPr>
        </a:p>
      </dgm:t>
    </dgm:pt>
    <dgm:pt modelId="{5AE488E3-2E5E-4F7A-B2BB-532B0BB45BC0}" type="sibTrans" cxnId="{C170A528-4DFC-46C4-8329-C684AA914BE6}">
      <dgm:prSet/>
      <dgm:spPr/>
      <dgm:t>
        <a:bodyPr/>
        <a:lstStyle/>
        <a:p>
          <a:endParaRPr lang="pt-BR">
            <a:solidFill>
              <a:schemeClr val="bg2">
                <a:lumMod val="25000"/>
              </a:schemeClr>
            </a:solidFill>
          </a:endParaRPr>
        </a:p>
      </dgm:t>
    </dgm:pt>
    <dgm:pt modelId="{5F72BFEA-00F0-4843-91B5-E9C58F6EEF81}">
      <dgm:prSet phldrT="[Texto]" custT="1"/>
      <dgm:spPr>
        <a:solidFill>
          <a:schemeClr val="accent6">
            <a:lumMod val="75000"/>
          </a:schemeClr>
        </a:solidFill>
        <a:ln>
          <a:noFill/>
        </a:ln>
      </dgm:spPr>
      <dgm:t>
        <a:bodyPr/>
        <a:lstStyle/>
        <a:p>
          <a:r>
            <a:rPr lang="pt-BR" sz="1400" b="1" dirty="0">
              <a:solidFill>
                <a:schemeClr val="bg1"/>
              </a:solidFill>
            </a:rPr>
            <a:t>30 dias</a:t>
          </a:r>
          <a:br>
            <a:rPr lang="pt-BR" sz="1400" b="1" dirty="0">
              <a:solidFill>
                <a:schemeClr val="bg1"/>
              </a:solidFill>
            </a:rPr>
          </a:br>
          <a:r>
            <a:rPr lang="pt-BR" sz="1400" dirty="0">
              <a:solidFill>
                <a:schemeClr val="bg1"/>
              </a:solidFill>
            </a:rPr>
            <a:t>(corridos)</a:t>
          </a:r>
        </a:p>
      </dgm:t>
    </dgm:pt>
    <dgm:pt modelId="{5BFF096E-F617-4C98-BAC0-96D492AA6AAC}" type="parTrans" cxnId="{6818E666-7FC6-4281-A53D-F2F085958ACB}">
      <dgm:prSet/>
      <dgm:spPr/>
      <dgm:t>
        <a:bodyPr/>
        <a:lstStyle/>
        <a:p>
          <a:endParaRPr lang="pt-BR">
            <a:solidFill>
              <a:schemeClr val="bg2">
                <a:lumMod val="25000"/>
              </a:schemeClr>
            </a:solidFill>
          </a:endParaRPr>
        </a:p>
      </dgm:t>
    </dgm:pt>
    <dgm:pt modelId="{4DA9A8E3-1332-461D-87A2-A53BB421FE52}" type="sibTrans" cxnId="{6818E666-7FC6-4281-A53D-F2F085958ACB}">
      <dgm:prSet/>
      <dgm:spPr/>
      <dgm:t>
        <a:bodyPr/>
        <a:lstStyle/>
        <a:p>
          <a:endParaRPr lang="pt-BR">
            <a:solidFill>
              <a:schemeClr val="bg2">
                <a:lumMod val="25000"/>
              </a:schemeClr>
            </a:solidFill>
          </a:endParaRPr>
        </a:p>
      </dgm:t>
    </dgm:pt>
    <dgm:pt modelId="{277B37E5-ADC0-4F8D-9C70-B9FF83A37362}">
      <dgm:prSet phldrT="[Texto]" custT="1"/>
      <dgm:spPr>
        <a:solidFill>
          <a:schemeClr val="accent6"/>
        </a:solidFill>
        <a:ln>
          <a:noFill/>
        </a:ln>
      </dgm:spPr>
      <dgm:t>
        <a:bodyPr/>
        <a:lstStyle/>
        <a:p>
          <a:r>
            <a:rPr lang="pt-BR" sz="1400" b="1" dirty="0">
              <a:solidFill>
                <a:schemeClr val="bg2">
                  <a:lumMod val="25000"/>
                </a:schemeClr>
              </a:solidFill>
            </a:rPr>
            <a:t>&gt; 60 e &lt; 120</a:t>
          </a:r>
          <a:br>
            <a:rPr lang="pt-BR" sz="1400" b="1" dirty="0">
              <a:solidFill>
                <a:schemeClr val="bg2">
                  <a:lumMod val="25000"/>
                </a:schemeClr>
              </a:solidFill>
            </a:rPr>
          </a:br>
          <a:r>
            <a:rPr lang="pt-BR" sz="1400" dirty="0">
              <a:solidFill>
                <a:schemeClr val="bg2">
                  <a:lumMod val="25000"/>
                </a:schemeClr>
              </a:solidFill>
            </a:rPr>
            <a:t>(Período de Opção)</a:t>
          </a:r>
        </a:p>
      </dgm:t>
    </dgm:pt>
    <dgm:pt modelId="{51C4D67B-259C-4A03-86D7-ABE0706EBEE4}" type="parTrans" cxnId="{5B62F13D-32B1-4E97-A71C-40F4F89D1617}">
      <dgm:prSet/>
      <dgm:spPr/>
      <dgm:t>
        <a:bodyPr/>
        <a:lstStyle/>
        <a:p>
          <a:endParaRPr lang="pt-BR">
            <a:solidFill>
              <a:schemeClr val="bg2">
                <a:lumMod val="25000"/>
              </a:schemeClr>
            </a:solidFill>
          </a:endParaRPr>
        </a:p>
      </dgm:t>
    </dgm:pt>
    <dgm:pt modelId="{0DE05933-47BE-4D36-A2AC-37D17DDD23B3}" type="sibTrans" cxnId="{5B62F13D-32B1-4E97-A71C-40F4F89D1617}">
      <dgm:prSet/>
      <dgm:spPr/>
      <dgm:t>
        <a:bodyPr/>
        <a:lstStyle/>
        <a:p>
          <a:endParaRPr lang="pt-BR">
            <a:solidFill>
              <a:schemeClr val="bg2">
                <a:lumMod val="25000"/>
              </a:schemeClr>
            </a:solidFill>
          </a:endParaRPr>
        </a:p>
      </dgm:t>
    </dgm:pt>
    <dgm:pt modelId="{717EF033-161F-4895-A8F4-A1EB288FF9F2}" type="pres">
      <dgm:prSet presAssocID="{C3CFDC91-A2BD-4306-9398-D2CD6C46E986}" presName="Name0" presStyleCnt="0">
        <dgm:presLayoutVars>
          <dgm:dir/>
          <dgm:resizeHandles val="exact"/>
        </dgm:presLayoutVars>
      </dgm:prSet>
      <dgm:spPr/>
    </dgm:pt>
    <dgm:pt modelId="{7432AE78-C2F1-4ED0-B0C3-6C83F32A2F37}" type="pres">
      <dgm:prSet presAssocID="{B2FA2714-AD7D-42A3-B5F6-28615D8935FD}" presName="parTxOnly" presStyleLbl="node1" presStyleIdx="0" presStyleCnt="5">
        <dgm:presLayoutVars>
          <dgm:bulletEnabled val="1"/>
        </dgm:presLayoutVars>
      </dgm:prSet>
      <dgm:spPr/>
    </dgm:pt>
    <dgm:pt modelId="{C7613E0B-E623-40EB-B51A-EDDD4182AD10}" type="pres">
      <dgm:prSet presAssocID="{DA37E91D-F9D3-4B5E-AF6C-B636B7223E01}" presName="parSpace" presStyleCnt="0"/>
      <dgm:spPr/>
    </dgm:pt>
    <dgm:pt modelId="{542D4FF1-E4E0-4C9C-AD7B-28C8471F35A0}" type="pres">
      <dgm:prSet presAssocID="{FD1F59FE-E068-4700-8E96-5D8B1E65293B}" presName="parTxOnly" presStyleLbl="node1" presStyleIdx="1" presStyleCnt="5">
        <dgm:presLayoutVars>
          <dgm:bulletEnabled val="1"/>
        </dgm:presLayoutVars>
      </dgm:prSet>
      <dgm:spPr/>
    </dgm:pt>
    <dgm:pt modelId="{0963FE6D-56E9-47C7-9F97-3F54D7CCC0F5}" type="pres">
      <dgm:prSet presAssocID="{3526750F-AA09-4F54-B15A-5428CDE060FE}" presName="parSpace" presStyleCnt="0"/>
      <dgm:spPr/>
    </dgm:pt>
    <dgm:pt modelId="{85BFAE19-F02C-4382-913D-6EDFDCD2419C}" type="pres">
      <dgm:prSet presAssocID="{C2CCDB11-4682-4CE3-99A3-CB796DCCC67E}" presName="parTxOnly" presStyleLbl="node1" presStyleIdx="2" presStyleCnt="5">
        <dgm:presLayoutVars>
          <dgm:bulletEnabled val="1"/>
        </dgm:presLayoutVars>
      </dgm:prSet>
      <dgm:spPr/>
    </dgm:pt>
    <dgm:pt modelId="{A2E69207-570B-43D8-80D8-147E2C0E30AE}" type="pres">
      <dgm:prSet presAssocID="{5AE488E3-2E5E-4F7A-B2BB-532B0BB45BC0}" presName="parSpace" presStyleCnt="0"/>
      <dgm:spPr/>
    </dgm:pt>
    <dgm:pt modelId="{A19708B3-5F6B-438E-BAD2-4DB9798219E9}" type="pres">
      <dgm:prSet presAssocID="{277B37E5-ADC0-4F8D-9C70-B9FF83A37362}" presName="parTxOnly" presStyleLbl="node1" presStyleIdx="3" presStyleCnt="5" custScaleX="115852">
        <dgm:presLayoutVars>
          <dgm:bulletEnabled val="1"/>
        </dgm:presLayoutVars>
      </dgm:prSet>
      <dgm:spPr/>
    </dgm:pt>
    <dgm:pt modelId="{FFA39B1B-A3DA-45A9-9322-DDF1485E8F15}" type="pres">
      <dgm:prSet presAssocID="{0DE05933-47BE-4D36-A2AC-37D17DDD23B3}" presName="parSpace" presStyleCnt="0"/>
      <dgm:spPr/>
    </dgm:pt>
    <dgm:pt modelId="{06567DFC-5263-4446-94BC-43585539F7B8}" type="pres">
      <dgm:prSet presAssocID="{5F72BFEA-00F0-4843-91B5-E9C58F6EEF81}" presName="parTxOnly" presStyleLbl="node1" presStyleIdx="4" presStyleCnt="5">
        <dgm:presLayoutVars>
          <dgm:bulletEnabled val="1"/>
        </dgm:presLayoutVars>
      </dgm:prSet>
      <dgm:spPr/>
    </dgm:pt>
  </dgm:ptLst>
  <dgm:cxnLst>
    <dgm:cxn modelId="{43BA420B-265A-4630-BE52-0C3AB586B661}" type="presOf" srcId="{B2FA2714-AD7D-42A3-B5F6-28615D8935FD}" destId="{7432AE78-C2F1-4ED0-B0C3-6C83F32A2F37}" srcOrd="0" destOrd="0" presId="urn:microsoft.com/office/officeart/2005/8/layout/hChevron3"/>
    <dgm:cxn modelId="{AE2D8A0C-D347-41B3-9DD8-552BBB581C99}" type="presOf" srcId="{C2CCDB11-4682-4CE3-99A3-CB796DCCC67E}" destId="{85BFAE19-F02C-4382-913D-6EDFDCD2419C}" srcOrd="0" destOrd="0" presId="urn:microsoft.com/office/officeart/2005/8/layout/hChevron3"/>
    <dgm:cxn modelId="{640F830D-2825-47BE-BF5C-9DF25AF52061}" type="presOf" srcId="{5F72BFEA-00F0-4843-91B5-E9C58F6EEF81}" destId="{06567DFC-5263-4446-94BC-43585539F7B8}" srcOrd="0" destOrd="0" presId="urn:microsoft.com/office/officeart/2005/8/layout/hChevron3"/>
    <dgm:cxn modelId="{C170A528-4DFC-46C4-8329-C684AA914BE6}" srcId="{C3CFDC91-A2BD-4306-9398-D2CD6C46E986}" destId="{C2CCDB11-4682-4CE3-99A3-CB796DCCC67E}" srcOrd="2" destOrd="0" parTransId="{7C8703E6-AC49-406C-A187-6BABE0E12AD4}" sibTransId="{5AE488E3-2E5E-4F7A-B2BB-532B0BB45BC0}"/>
    <dgm:cxn modelId="{5B62F13D-32B1-4E97-A71C-40F4F89D1617}" srcId="{C3CFDC91-A2BD-4306-9398-D2CD6C46E986}" destId="{277B37E5-ADC0-4F8D-9C70-B9FF83A37362}" srcOrd="3" destOrd="0" parTransId="{51C4D67B-259C-4A03-86D7-ABE0706EBEE4}" sibTransId="{0DE05933-47BE-4D36-A2AC-37D17DDD23B3}"/>
    <dgm:cxn modelId="{D4CF535B-D98B-4C92-85B3-395725A3CE5D}" type="presOf" srcId="{277B37E5-ADC0-4F8D-9C70-B9FF83A37362}" destId="{A19708B3-5F6B-438E-BAD2-4DB9798219E9}" srcOrd="0" destOrd="0" presId="urn:microsoft.com/office/officeart/2005/8/layout/hChevron3"/>
    <dgm:cxn modelId="{12AF515C-4533-452E-B38E-5B1E1CA9B8E8}" type="presOf" srcId="{C3CFDC91-A2BD-4306-9398-D2CD6C46E986}" destId="{717EF033-161F-4895-A8F4-A1EB288FF9F2}" srcOrd="0" destOrd="0" presId="urn:microsoft.com/office/officeart/2005/8/layout/hChevron3"/>
    <dgm:cxn modelId="{6818E666-7FC6-4281-A53D-F2F085958ACB}" srcId="{C3CFDC91-A2BD-4306-9398-D2CD6C46E986}" destId="{5F72BFEA-00F0-4843-91B5-E9C58F6EEF81}" srcOrd="4" destOrd="0" parTransId="{5BFF096E-F617-4C98-BAC0-96D492AA6AAC}" sibTransId="{4DA9A8E3-1332-461D-87A2-A53BB421FE52}"/>
    <dgm:cxn modelId="{973E9F9F-21E2-45A3-A2F1-8732DC6C67A4}" srcId="{C3CFDC91-A2BD-4306-9398-D2CD6C46E986}" destId="{FD1F59FE-E068-4700-8E96-5D8B1E65293B}" srcOrd="1" destOrd="0" parTransId="{843C97D8-0107-4402-8848-74EF66FFC81E}" sibTransId="{3526750F-AA09-4F54-B15A-5428CDE060FE}"/>
    <dgm:cxn modelId="{F34F8FDD-3D46-478D-8664-C6B038E662E7}" srcId="{C3CFDC91-A2BD-4306-9398-D2CD6C46E986}" destId="{B2FA2714-AD7D-42A3-B5F6-28615D8935FD}" srcOrd="0" destOrd="0" parTransId="{EB9893AD-0D21-438E-B356-EDEA3DA7D609}" sibTransId="{DA37E91D-F9D3-4B5E-AF6C-B636B7223E01}"/>
    <dgm:cxn modelId="{B8BBC4F4-B312-44A0-8677-3712EDF5269B}" type="presOf" srcId="{FD1F59FE-E068-4700-8E96-5D8B1E65293B}" destId="{542D4FF1-E4E0-4C9C-AD7B-28C8471F35A0}" srcOrd="0" destOrd="0" presId="urn:microsoft.com/office/officeart/2005/8/layout/hChevron3"/>
    <dgm:cxn modelId="{C8ABD524-5DC7-4BB0-A7E8-647CD45AF396}" type="presParOf" srcId="{717EF033-161F-4895-A8F4-A1EB288FF9F2}" destId="{7432AE78-C2F1-4ED0-B0C3-6C83F32A2F37}" srcOrd="0" destOrd="0" presId="urn:microsoft.com/office/officeart/2005/8/layout/hChevron3"/>
    <dgm:cxn modelId="{C6E9BBA8-9142-4F02-AA97-BB45E9EDB61A}" type="presParOf" srcId="{717EF033-161F-4895-A8F4-A1EB288FF9F2}" destId="{C7613E0B-E623-40EB-B51A-EDDD4182AD10}" srcOrd="1" destOrd="0" presId="urn:microsoft.com/office/officeart/2005/8/layout/hChevron3"/>
    <dgm:cxn modelId="{2F244D16-5DB2-45B1-9821-A3ECDE4419FA}" type="presParOf" srcId="{717EF033-161F-4895-A8F4-A1EB288FF9F2}" destId="{542D4FF1-E4E0-4C9C-AD7B-28C8471F35A0}" srcOrd="2" destOrd="0" presId="urn:microsoft.com/office/officeart/2005/8/layout/hChevron3"/>
    <dgm:cxn modelId="{B4A84974-27BE-476F-9A85-B653FC4850DC}" type="presParOf" srcId="{717EF033-161F-4895-A8F4-A1EB288FF9F2}" destId="{0963FE6D-56E9-47C7-9F97-3F54D7CCC0F5}" srcOrd="3" destOrd="0" presId="urn:microsoft.com/office/officeart/2005/8/layout/hChevron3"/>
    <dgm:cxn modelId="{F6D1BE75-2842-4453-A548-3E9F769578ED}" type="presParOf" srcId="{717EF033-161F-4895-A8F4-A1EB288FF9F2}" destId="{85BFAE19-F02C-4382-913D-6EDFDCD2419C}" srcOrd="4" destOrd="0" presId="urn:microsoft.com/office/officeart/2005/8/layout/hChevron3"/>
    <dgm:cxn modelId="{CDC9CBF3-2B5E-4E79-A0BB-5394B79F6B4A}" type="presParOf" srcId="{717EF033-161F-4895-A8F4-A1EB288FF9F2}" destId="{A2E69207-570B-43D8-80D8-147E2C0E30AE}" srcOrd="5" destOrd="0" presId="urn:microsoft.com/office/officeart/2005/8/layout/hChevron3"/>
    <dgm:cxn modelId="{D9F77E11-54EA-4FFD-A3BE-B43E2A155C10}" type="presParOf" srcId="{717EF033-161F-4895-A8F4-A1EB288FF9F2}" destId="{A19708B3-5F6B-438E-BAD2-4DB9798219E9}" srcOrd="6" destOrd="0" presId="urn:microsoft.com/office/officeart/2005/8/layout/hChevron3"/>
    <dgm:cxn modelId="{813BAA44-703F-4F17-B45A-910281427991}" type="presParOf" srcId="{717EF033-161F-4895-A8F4-A1EB288FF9F2}" destId="{FFA39B1B-A3DA-45A9-9322-DDF1485E8F15}" srcOrd="7" destOrd="0" presId="urn:microsoft.com/office/officeart/2005/8/layout/hChevron3"/>
    <dgm:cxn modelId="{9017495F-D377-4353-B2E8-BE8FE251BBF8}" type="presParOf" srcId="{717EF033-161F-4895-A8F4-A1EB288FF9F2}" destId="{06567DFC-5263-4446-94BC-43585539F7B8}" srcOrd="8"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D63C77-D05F-42A9-8D95-CA74746DB65C}" type="doc">
      <dgm:prSet loTypeId="urn:microsoft.com/office/officeart/2005/8/layout/hChevron3" loCatId="process" qsTypeId="urn:microsoft.com/office/officeart/2005/8/quickstyle/simple1" qsCatId="simple" csTypeId="urn:microsoft.com/office/officeart/2005/8/colors/accent1_2" csCatId="accent1" phldr="1"/>
      <dgm:spPr/>
    </dgm:pt>
    <dgm:pt modelId="{DF3CE2D8-6116-4A0B-A6E6-F1FA1A67BDEE}">
      <dgm:prSet phldrT="[Texto]" custT="1"/>
      <dgm:spPr>
        <a:solidFill>
          <a:srgbClr val="A9D18E"/>
        </a:solidFill>
        <a:ln>
          <a:noFill/>
        </a:ln>
      </dgm:spPr>
      <dgm:t>
        <a:bodyPr/>
        <a:lstStyle/>
        <a:p>
          <a:r>
            <a:rPr lang="pt-BR" sz="1600" b="1" dirty="0">
              <a:solidFill>
                <a:schemeClr val="bg1"/>
              </a:solidFill>
            </a:rPr>
            <a:t>60 dias</a:t>
          </a:r>
        </a:p>
      </dgm:t>
    </dgm:pt>
    <dgm:pt modelId="{C4E5BDF4-3588-48C4-9A4A-55493EB872DE}" type="parTrans" cxnId="{3FB0F709-9F3D-46D6-A1BF-C27269A18B0C}">
      <dgm:prSet/>
      <dgm:spPr/>
      <dgm:t>
        <a:bodyPr/>
        <a:lstStyle/>
        <a:p>
          <a:endParaRPr lang="pt-BR" sz="1600" b="1"/>
        </a:p>
      </dgm:t>
    </dgm:pt>
    <dgm:pt modelId="{65288B67-85AB-42FB-8307-61A7FE758156}" type="sibTrans" cxnId="{3FB0F709-9F3D-46D6-A1BF-C27269A18B0C}">
      <dgm:prSet/>
      <dgm:spPr/>
      <dgm:t>
        <a:bodyPr/>
        <a:lstStyle/>
        <a:p>
          <a:endParaRPr lang="pt-BR" sz="1600" b="1"/>
        </a:p>
      </dgm:t>
    </dgm:pt>
    <dgm:pt modelId="{0DB15293-B274-4F5F-A2C8-F6A1E4B6BD70}">
      <dgm:prSet phldrT="[Texto]" custT="1"/>
      <dgm:spPr>
        <a:solidFill>
          <a:srgbClr val="70AD47"/>
        </a:solidFill>
        <a:ln>
          <a:noFill/>
        </a:ln>
      </dgm:spPr>
      <dgm:t>
        <a:bodyPr/>
        <a:lstStyle/>
        <a:p>
          <a:r>
            <a:rPr lang="pt-BR" sz="1600" b="1" dirty="0">
              <a:solidFill>
                <a:schemeClr val="bg1"/>
              </a:solidFill>
            </a:rPr>
            <a:t>+ 120 dias</a:t>
          </a:r>
        </a:p>
      </dgm:t>
    </dgm:pt>
    <dgm:pt modelId="{C2A517DE-744D-4739-8CF9-098EBB870DBB}" type="parTrans" cxnId="{12D6B8EF-FEF0-4B55-84E1-A2CFA6DC493F}">
      <dgm:prSet/>
      <dgm:spPr/>
      <dgm:t>
        <a:bodyPr/>
        <a:lstStyle/>
        <a:p>
          <a:endParaRPr lang="pt-BR" sz="1600" b="1"/>
        </a:p>
      </dgm:t>
    </dgm:pt>
    <dgm:pt modelId="{357711D0-23A2-4D21-B640-01FB5483C571}" type="sibTrans" cxnId="{12D6B8EF-FEF0-4B55-84E1-A2CFA6DC493F}">
      <dgm:prSet/>
      <dgm:spPr/>
      <dgm:t>
        <a:bodyPr/>
        <a:lstStyle/>
        <a:p>
          <a:endParaRPr lang="pt-BR" sz="1600" b="1"/>
        </a:p>
      </dgm:t>
    </dgm:pt>
    <dgm:pt modelId="{D98B0948-99A3-4E62-A67A-C79845B1DA23}">
      <dgm:prSet phldrT="[Texto]" custT="1"/>
      <dgm:spPr>
        <a:solidFill>
          <a:srgbClr val="385723"/>
        </a:solidFill>
        <a:ln>
          <a:noFill/>
        </a:ln>
      </dgm:spPr>
      <dgm:t>
        <a:bodyPr/>
        <a:lstStyle/>
        <a:p>
          <a:r>
            <a:rPr lang="pt-BR" sz="1600" b="1" dirty="0">
              <a:solidFill>
                <a:schemeClr val="bg1"/>
              </a:solidFill>
            </a:rPr>
            <a:t>+30 dias</a:t>
          </a:r>
        </a:p>
      </dgm:t>
    </dgm:pt>
    <dgm:pt modelId="{35E15F5D-149B-4CE5-B75C-D28694C58B3A}" type="parTrans" cxnId="{AB31D32B-4CE1-49AA-9E4B-453769837D73}">
      <dgm:prSet/>
      <dgm:spPr/>
      <dgm:t>
        <a:bodyPr/>
        <a:lstStyle/>
        <a:p>
          <a:endParaRPr lang="pt-BR" sz="1600" b="1"/>
        </a:p>
      </dgm:t>
    </dgm:pt>
    <dgm:pt modelId="{6370196D-E118-48F3-910C-735513701328}" type="sibTrans" cxnId="{AB31D32B-4CE1-49AA-9E4B-453769837D73}">
      <dgm:prSet/>
      <dgm:spPr/>
      <dgm:t>
        <a:bodyPr/>
        <a:lstStyle/>
        <a:p>
          <a:endParaRPr lang="pt-BR" sz="1600" b="1"/>
        </a:p>
      </dgm:t>
    </dgm:pt>
    <dgm:pt modelId="{87848FE0-71C0-4E86-8A06-2041728CAACE}" type="pres">
      <dgm:prSet presAssocID="{24D63C77-D05F-42A9-8D95-CA74746DB65C}" presName="Name0" presStyleCnt="0">
        <dgm:presLayoutVars>
          <dgm:dir/>
          <dgm:resizeHandles val="exact"/>
        </dgm:presLayoutVars>
      </dgm:prSet>
      <dgm:spPr/>
    </dgm:pt>
    <dgm:pt modelId="{56A0AF3F-6105-470B-B8A5-98C4AC4E8A7E}" type="pres">
      <dgm:prSet presAssocID="{DF3CE2D8-6116-4A0B-A6E6-F1FA1A67BDEE}" presName="parTxOnly" presStyleLbl="node1" presStyleIdx="0" presStyleCnt="3">
        <dgm:presLayoutVars>
          <dgm:bulletEnabled val="1"/>
        </dgm:presLayoutVars>
      </dgm:prSet>
      <dgm:spPr/>
    </dgm:pt>
    <dgm:pt modelId="{BEE1F040-D62A-4B67-85D7-FE4CCC656D8A}" type="pres">
      <dgm:prSet presAssocID="{65288B67-85AB-42FB-8307-61A7FE758156}" presName="parSpace" presStyleCnt="0"/>
      <dgm:spPr/>
    </dgm:pt>
    <dgm:pt modelId="{BCAFB20A-DD63-46E1-BE69-51C070339819}" type="pres">
      <dgm:prSet presAssocID="{0DB15293-B274-4F5F-A2C8-F6A1E4B6BD70}" presName="parTxOnly" presStyleLbl="node1" presStyleIdx="1" presStyleCnt="3">
        <dgm:presLayoutVars>
          <dgm:bulletEnabled val="1"/>
        </dgm:presLayoutVars>
      </dgm:prSet>
      <dgm:spPr/>
    </dgm:pt>
    <dgm:pt modelId="{88D032BF-35A3-4F43-9EB1-A3B76302922C}" type="pres">
      <dgm:prSet presAssocID="{357711D0-23A2-4D21-B640-01FB5483C571}" presName="parSpace" presStyleCnt="0"/>
      <dgm:spPr/>
    </dgm:pt>
    <dgm:pt modelId="{185F9D76-0A93-48A6-A8BD-4057C09737C1}" type="pres">
      <dgm:prSet presAssocID="{D98B0948-99A3-4E62-A67A-C79845B1DA23}" presName="parTxOnly" presStyleLbl="node1" presStyleIdx="2" presStyleCnt="3">
        <dgm:presLayoutVars>
          <dgm:bulletEnabled val="1"/>
        </dgm:presLayoutVars>
      </dgm:prSet>
      <dgm:spPr/>
    </dgm:pt>
  </dgm:ptLst>
  <dgm:cxnLst>
    <dgm:cxn modelId="{3FB0F709-9F3D-46D6-A1BF-C27269A18B0C}" srcId="{24D63C77-D05F-42A9-8D95-CA74746DB65C}" destId="{DF3CE2D8-6116-4A0B-A6E6-F1FA1A67BDEE}" srcOrd="0" destOrd="0" parTransId="{C4E5BDF4-3588-48C4-9A4A-55493EB872DE}" sibTransId="{65288B67-85AB-42FB-8307-61A7FE758156}"/>
    <dgm:cxn modelId="{7E49CF2A-FCB3-4C90-B4B1-871756A39B88}" type="presOf" srcId="{D98B0948-99A3-4E62-A67A-C79845B1DA23}" destId="{185F9D76-0A93-48A6-A8BD-4057C09737C1}" srcOrd="0" destOrd="0" presId="urn:microsoft.com/office/officeart/2005/8/layout/hChevron3"/>
    <dgm:cxn modelId="{AB31D32B-4CE1-49AA-9E4B-453769837D73}" srcId="{24D63C77-D05F-42A9-8D95-CA74746DB65C}" destId="{D98B0948-99A3-4E62-A67A-C79845B1DA23}" srcOrd="2" destOrd="0" parTransId="{35E15F5D-149B-4CE5-B75C-D28694C58B3A}" sibTransId="{6370196D-E118-48F3-910C-735513701328}"/>
    <dgm:cxn modelId="{9E791E63-1502-4FD2-88D6-473F484804C4}" type="presOf" srcId="{DF3CE2D8-6116-4A0B-A6E6-F1FA1A67BDEE}" destId="{56A0AF3F-6105-470B-B8A5-98C4AC4E8A7E}" srcOrd="0" destOrd="0" presId="urn:microsoft.com/office/officeart/2005/8/layout/hChevron3"/>
    <dgm:cxn modelId="{4DC54FCD-1FE9-4561-9798-86959CAC9EB8}" type="presOf" srcId="{24D63C77-D05F-42A9-8D95-CA74746DB65C}" destId="{87848FE0-71C0-4E86-8A06-2041728CAACE}" srcOrd="0" destOrd="0" presId="urn:microsoft.com/office/officeart/2005/8/layout/hChevron3"/>
    <dgm:cxn modelId="{12D6B8EF-FEF0-4B55-84E1-A2CFA6DC493F}" srcId="{24D63C77-D05F-42A9-8D95-CA74746DB65C}" destId="{0DB15293-B274-4F5F-A2C8-F6A1E4B6BD70}" srcOrd="1" destOrd="0" parTransId="{C2A517DE-744D-4739-8CF9-098EBB870DBB}" sibTransId="{357711D0-23A2-4D21-B640-01FB5483C571}"/>
    <dgm:cxn modelId="{99AD7AFD-D3AE-4C75-9314-04F2E94599B8}" type="presOf" srcId="{0DB15293-B274-4F5F-A2C8-F6A1E4B6BD70}" destId="{BCAFB20A-DD63-46E1-BE69-51C070339819}" srcOrd="0" destOrd="0" presId="urn:microsoft.com/office/officeart/2005/8/layout/hChevron3"/>
    <dgm:cxn modelId="{9686FAAE-9DE1-43EC-B398-6D17F6C54D34}" type="presParOf" srcId="{87848FE0-71C0-4E86-8A06-2041728CAACE}" destId="{56A0AF3F-6105-470B-B8A5-98C4AC4E8A7E}" srcOrd="0" destOrd="0" presId="urn:microsoft.com/office/officeart/2005/8/layout/hChevron3"/>
    <dgm:cxn modelId="{D6C62F34-AAF3-483D-BCAE-73DC311E0D53}" type="presParOf" srcId="{87848FE0-71C0-4E86-8A06-2041728CAACE}" destId="{BEE1F040-D62A-4B67-85D7-FE4CCC656D8A}" srcOrd="1" destOrd="0" presId="urn:microsoft.com/office/officeart/2005/8/layout/hChevron3"/>
    <dgm:cxn modelId="{7878D234-346E-4588-ACBB-CA19B3BCE6C7}" type="presParOf" srcId="{87848FE0-71C0-4E86-8A06-2041728CAACE}" destId="{BCAFB20A-DD63-46E1-BE69-51C070339819}" srcOrd="2" destOrd="0" presId="urn:microsoft.com/office/officeart/2005/8/layout/hChevron3"/>
    <dgm:cxn modelId="{3DCC7685-1D88-42E1-A50E-D7D2BFE156C1}" type="presParOf" srcId="{87848FE0-71C0-4E86-8A06-2041728CAACE}" destId="{88D032BF-35A3-4F43-9EB1-A3B76302922C}" srcOrd="3" destOrd="0" presId="urn:microsoft.com/office/officeart/2005/8/layout/hChevron3"/>
    <dgm:cxn modelId="{FD7358B8-072F-4CFC-BC70-1640B81CBAFF}" type="presParOf" srcId="{87848FE0-71C0-4E86-8A06-2041728CAACE}" destId="{185F9D76-0A93-48A6-A8BD-4057C09737C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42D3B4-E970-4FFD-B540-B6994801FE5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6E5FE416-76B6-4E94-A275-B27294F61DCF}">
      <dgm:prSet phldrT="[Texto]" custT="1"/>
      <dgm:spPr>
        <a:solidFill>
          <a:schemeClr val="accent6">
            <a:lumMod val="50000"/>
          </a:schemeClr>
        </a:solidFill>
        <a:ln>
          <a:noFill/>
        </a:ln>
      </dgm:spPr>
      <dgm:t>
        <a:bodyPr/>
        <a:lstStyle/>
        <a:p>
          <a:r>
            <a:rPr lang="pt-BR" sz="2000" b="1" dirty="0"/>
            <a:t>Mais de  3 Anos?</a:t>
          </a:r>
        </a:p>
      </dgm:t>
    </dgm:pt>
    <dgm:pt modelId="{F33AB623-0EF6-46A9-AE89-D073476799FA}" type="parTrans" cxnId="{96FFC594-9983-47CE-AB35-E43E2B99CB70}">
      <dgm:prSet/>
      <dgm:spPr/>
      <dgm:t>
        <a:bodyPr/>
        <a:lstStyle/>
        <a:p>
          <a:endParaRPr lang="pt-BR" sz="2000"/>
        </a:p>
      </dgm:t>
    </dgm:pt>
    <dgm:pt modelId="{9B6E3C2E-3A07-44E7-8993-EE9CB69F6FA6}" type="sibTrans" cxnId="{96FFC594-9983-47CE-AB35-E43E2B99CB70}">
      <dgm:prSet/>
      <dgm:spPr/>
      <dgm:t>
        <a:bodyPr/>
        <a:lstStyle/>
        <a:p>
          <a:endParaRPr lang="pt-BR" sz="2000"/>
        </a:p>
      </dgm:t>
    </dgm:pt>
    <dgm:pt modelId="{0F3681B0-BF8C-4DBE-AAB6-F245D0EC0DE1}" type="asst">
      <dgm:prSet phldrT="[Texto]" custT="1"/>
      <dgm:spPr>
        <a:solidFill>
          <a:schemeClr val="accent6">
            <a:lumMod val="75000"/>
          </a:schemeClr>
        </a:solidFill>
        <a:ln>
          <a:noFill/>
        </a:ln>
      </dgm:spPr>
      <dgm:t>
        <a:bodyPr/>
        <a:lstStyle/>
        <a:p>
          <a:r>
            <a:rPr lang="pt-BR" sz="1400" dirty="0"/>
            <a:t>NÃO</a:t>
          </a:r>
        </a:p>
      </dgm:t>
    </dgm:pt>
    <dgm:pt modelId="{380267E6-81D3-4662-BBBF-60A357CB9853}" type="parTrans" cxnId="{2A109452-CF4A-4C65-B14B-95AA25FDF09E}">
      <dgm:prSet/>
      <dgm:spPr>
        <a:ln>
          <a:solidFill>
            <a:schemeClr val="bg2">
              <a:lumMod val="25000"/>
            </a:schemeClr>
          </a:solidFill>
        </a:ln>
      </dgm:spPr>
      <dgm:t>
        <a:bodyPr/>
        <a:lstStyle/>
        <a:p>
          <a:endParaRPr lang="pt-BR" sz="2000"/>
        </a:p>
      </dgm:t>
    </dgm:pt>
    <dgm:pt modelId="{5BFCE762-FA9F-40EA-813F-AA6D0B1CEA8C}" type="sibTrans" cxnId="{2A109452-CF4A-4C65-B14B-95AA25FDF09E}">
      <dgm:prSet/>
      <dgm:spPr/>
      <dgm:t>
        <a:bodyPr/>
        <a:lstStyle/>
        <a:p>
          <a:endParaRPr lang="pt-BR" sz="2000"/>
        </a:p>
      </dgm:t>
    </dgm:pt>
    <dgm:pt modelId="{47D67B6A-AF7E-4283-AF64-C4C088EB79F9}" type="asst">
      <dgm:prSet custT="1"/>
      <dgm:spPr>
        <a:solidFill>
          <a:schemeClr val="accent6">
            <a:lumMod val="75000"/>
          </a:schemeClr>
        </a:solidFill>
        <a:ln>
          <a:noFill/>
        </a:ln>
      </dgm:spPr>
      <dgm:t>
        <a:bodyPr/>
        <a:lstStyle/>
        <a:p>
          <a:r>
            <a:rPr lang="pt-BR" sz="1400" dirty="0"/>
            <a:t>SIM</a:t>
          </a:r>
        </a:p>
      </dgm:t>
    </dgm:pt>
    <dgm:pt modelId="{D9D42B3C-342A-4BA1-BEFB-FF8EC8B01F50}" type="parTrans" cxnId="{3E046336-395E-4528-B59A-D601A2191908}">
      <dgm:prSet/>
      <dgm:spPr>
        <a:ln>
          <a:solidFill>
            <a:schemeClr val="bg2">
              <a:lumMod val="25000"/>
            </a:schemeClr>
          </a:solidFill>
        </a:ln>
      </dgm:spPr>
      <dgm:t>
        <a:bodyPr/>
        <a:lstStyle/>
        <a:p>
          <a:endParaRPr lang="pt-BR" sz="2000"/>
        </a:p>
      </dgm:t>
    </dgm:pt>
    <dgm:pt modelId="{F2B7458B-CCB6-4A84-91B3-09BD8FB9F02B}" type="sibTrans" cxnId="{3E046336-395E-4528-B59A-D601A2191908}">
      <dgm:prSet/>
      <dgm:spPr/>
      <dgm:t>
        <a:bodyPr/>
        <a:lstStyle/>
        <a:p>
          <a:endParaRPr lang="pt-BR" sz="2000"/>
        </a:p>
      </dgm:t>
    </dgm:pt>
    <dgm:pt modelId="{E2782A8B-6B59-4CAA-8847-CCF12EA86866}">
      <dgm:prSet custT="1"/>
      <dgm:spPr>
        <a:solidFill>
          <a:srgbClr val="92D050"/>
        </a:solidFill>
        <a:ln>
          <a:noFill/>
        </a:ln>
      </dgm:spPr>
      <dgm:t>
        <a:bodyPr/>
        <a:lstStyle/>
        <a:p>
          <a:r>
            <a:rPr lang="pt-BR" sz="1400" dirty="0">
              <a:solidFill>
                <a:schemeClr val="bg2">
                  <a:lumMod val="25000"/>
                </a:schemeClr>
              </a:solidFill>
            </a:rPr>
            <a:t>Resgate </a:t>
          </a:r>
        </a:p>
      </dgm:t>
    </dgm:pt>
    <dgm:pt modelId="{6DBA3E87-B548-4F6D-ABFD-6E41BE6F236E}" type="parTrans" cxnId="{D2149B93-0114-42C8-990A-D2ECFD029F21}">
      <dgm:prSet/>
      <dgm:spPr>
        <a:ln>
          <a:solidFill>
            <a:schemeClr val="bg2">
              <a:lumMod val="25000"/>
            </a:schemeClr>
          </a:solidFill>
        </a:ln>
      </dgm:spPr>
      <dgm:t>
        <a:bodyPr/>
        <a:lstStyle/>
        <a:p>
          <a:endParaRPr lang="pt-BR" sz="2000"/>
        </a:p>
      </dgm:t>
    </dgm:pt>
    <dgm:pt modelId="{D3148B06-4BD3-4039-B315-93EE6038F307}" type="sibTrans" cxnId="{D2149B93-0114-42C8-990A-D2ECFD029F21}">
      <dgm:prSet/>
      <dgm:spPr/>
      <dgm:t>
        <a:bodyPr/>
        <a:lstStyle/>
        <a:p>
          <a:endParaRPr lang="pt-BR" sz="2000"/>
        </a:p>
      </dgm:t>
    </dgm:pt>
    <dgm:pt modelId="{C7188110-0536-4E3D-B13A-0C340F5F60EA}">
      <dgm:prSet custT="1"/>
      <dgm:spPr>
        <a:solidFill>
          <a:srgbClr val="92D050"/>
        </a:solidFill>
        <a:ln>
          <a:noFill/>
        </a:ln>
      </dgm:spPr>
      <dgm:t>
        <a:bodyPr/>
        <a:lstStyle/>
        <a:p>
          <a:r>
            <a:rPr lang="pt-BR" sz="1400" dirty="0">
              <a:solidFill>
                <a:schemeClr val="bg2">
                  <a:lumMod val="25000"/>
                </a:schemeClr>
              </a:solidFill>
            </a:rPr>
            <a:t>Autopatrocínio </a:t>
          </a:r>
        </a:p>
      </dgm:t>
    </dgm:pt>
    <dgm:pt modelId="{2881FCD4-8EEE-4629-9A2C-28FDCF0F23EB}" type="parTrans" cxnId="{2B4A4099-15DC-45AA-8270-1BBA61EEBDE4}">
      <dgm:prSet/>
      <dgm:spPr>
        <a:ln>
          <a:solidFill>
            <a:schemeClr val="bg2">
              <a:lumMod val="25000"/>
            </a:schemeClr>
          </a:solidFill>
        </a:ln>
      </dgm:spPr>
      <dgm:t>
        <a:bodyPr/>
        <a:lstStyle/>
        <a:p>
          <a:endParaRPr lang="pt-BR" sz="2000"/>
        </a:p>
      </dgm:t>
    </dgm:pt>
    <dgm:pt modelId="{6F332DBF-6228-403C-A0CB-BADC83E9AA76}" type="sibTrans" cxnId="{2B4A4099-15DC-45AA-8270-1BBA61EEBDE4}">
      <dgm:prSet/>
      <dgm:spPr/>
      <dgm:t>
        <a:bodyPr/>
        <a:lstStyle/>
        <a:p>
          <a:endParaRPr lang="pt-BR" sz="2000"/>
        </a:p>
      </dgm:t>
    </dgm:pt>
    <dgm:pt modelId="{4A904B0D-66CC-4792-8204-CF517A566CD9}">
      <dgm:prSet custT="1"/>
      <dgm:spPr>
        <a:solidFill>
          <a:srgbClr val="92D050"/>
        </a:solidFill>
        <a:ln>
          <a:noFill/>
        </a:ln>
      </dgm:spPr>
      <dgm:t>
        <a:bodyPr/>
        <a:lstStyle/>
        <a:p>
          <a:r>
            <a:rPr lang="pt-BR" sz="1400" dirty="0">
              <a:solidFill>
                <a:schemeClr val="bg2">
                  <a:lumMod val="25000"/>
                </a:schemeClr>
              </a:solidFill>
            </a:rPr>
            <a:t>Resgate </a:t>
          </a:r>
        </a:p>
      </dgm:t>
    </dgm:pt>
    <dgm:pt modelId="{44A7CF04-5BD4-4D3E-895F-16C1EAC6E12E}" type="parTrans" cxnId="{4EAE6744-45FA-4A97-B727-37D8F556B68C}">
      <dgm:prSet/>
      <dgm:spPr>
        <a:ln>
          <a:solidFill>
            <a:schemeClr val="bg2">
              <a:lumMod val="25000"/>
            </a:schemeClr>
          </a:solidFill>
        </a:ln>
      </dgm:spPr>
      <dgm:t>
        <a:bodyPr/>
        <a:lstStyle/>
        <a:p>
          <a:endParaRPr lang="pt-BR" sz="2000"/>
        </a:p>
      </dgm:t>
    </dgm:pt>
    <dgm:pt modelId="{83296DC5-8FDC-4566-9784-A03C72C6BACF}" type="sibTrans" cxnId="{4EAE6744-45FA-4A97-B727-37D8F556B68C}">
      <dgm:prSet/>
      <dgm:spPr/>
      <dgm:t>
        <a:bodyPr/>
        <a:lstStyle/>
        <a:p>
          <a:endParaRPr lang="pt-BR" sz="2000"/>
        </a:p>
      </dgm:t>
    </dgm:pt>
    <dgm:pt modelId="{DF8F8BCA-232A-4A3B-B794-01085C086D63}">
      <dgm:prSet custT="1"/>
      <dgm:spPr>
        <a:solidFill>
          <a:srgbClr val="92D050"/>
        </a:solidFill>
        <a:ln>
          <a:noFill/>
        </a:ln>
      </dgm:spPr>
      <dgm:t>
        <a:bodyPr/>
        <a:lstStyle/>
        <a:p>
          <a:r>
            <a:rPr lang="pt-BR" sz="1400" dirty="0">
              <a:solidFill>
                <a:schemeClr val="bg2">
                  <a:lumMod val="25000"/>
                </a:schemeClr>
              </a:solidFill>
            </a:rPr>
            <a:t>Portabilidade</a:t>
          </a:r>
        </a:p>
      </dgm:t>
    </dgm:pt>
    <dgm:pt modelId="{D897371B-9561-404C-94C5-C270221CC20D}" type="parTrans" cxnId="{2B7236B7-5D73-4DD4-9076-FA35DAC6C208}">
      <dgm:prSet/>
      <dgm:spPr>
        <a:ln>
          <a:solidFill>
            <a:schemeClr val="bg2">
              <a:lumMod val="25000"/>
            </a:schemeClr>
          </a:solidFill>
        </a:ln>
      </dgm:spPr>
      <dgm:t>
        <a:bodyPr/>
        <a:lstStyle/>
        <a:p>
          <a:endParaRPr lang="pt-BR" sz="2000"/>
        </a:p>
      </dgm:t>
    </dgm:pt>
    <dgm:pt modelId="{1112D987-A47F-47B2-9DD0-7A65D0FA5CED}" type="sibTrans" cxnId="{2B7236B7-5D73-4DD4-9076-FA35DAC6C208}">
      <dgm:prSet/>
      <dgm:spPr/>
      <dgm:t>
        <a:bodyPr/>
        <a:lstStyle/>
        <a:p>
          <a:endParaRPr lang="pt-BR" sz="2000"/>
        </a:p>
      </dgm:t>
    </dgm:pt>
    <dgm:pt modelId="{243670AE-7844-4700-9FBF-19FB11A837D6}">
      <dgm:prSet custT="1"/>
      <dgm:spPr>
        <a:solidFill>
          <a:srgbClr val="92D050"/>
        </a:solidFill>
        <a:ln>
          <a:noFill/>
        </a:ln>
      </dgm:spPr>
      <dgm:t>
        <a:bodyPr/>
        <a:lstStyle/>
        <a:p>
          <a:r>
            <a:rPr lang="pt-BR" sz="1400" dirty="0">
              <a:solidFill>
                <a:schemeClr val="bg2">
                  <a:lumMod val="25000"/>
                </a:schemeClr>
              </a:solidFill>
            </a:rPr>
            <a:t>BPD</a:t>
          </a:r>
        </a:p>
      </dgm:t>
    </dgm:pt>
    <dgm:pt modelId="{3BE04946-5BAB-4B5B-AA19-11736D781E5A}" type="parTrans" cxnId="{8E453BE3-AA19-48AB-9B6D-75FBDC7B0B4A}">
      <dgm:prSet/>
      <dgm:spPr>
        <a:ln>
          <a:solidFill>
            <a:schemeClr val="bg2">
              <a:lumMod val="25000"/>
            </a:schemeClr>
          </a:solidFill>
        </a:ln>
      </dgm:spPr>
      <dgm:t>
        <a:bodyPr/>
        <a:lstStyle/>
        <a:p>
          <a:endParaRPr lang="pt-BR" sz="2000"/>
        </a:p>
      </dgm:t>
    </dgm:pt>
    <dgm:pt modelId="{484C127C-3EAA-41F3-96CC-95E2C47508CD}" type="sibTrans" cxnId="{8E453BE3-AA19-48AB-9B6D-75FBDC7B0B4A}">
      <dgm:prSet/>
      <dgm:spPr/>
      <dgm:t>
        <a:bodyPr/>
        <a:lstStyle/>
        <a:p>
          <a:endParaRPr lang="pt-BR" sz="2000"/>
        </a:p>
      </dgm:t>
    </dgm:pt>
    <dgm:pt modelId="{B9B48844-6221-454C-8177-BDDAC472D08D}">
      <dgm:prSet custT="1"/>
      <dgm:spPr>
        <a:solidFill>
          <a:srgbClr val="92D050"/>
        </a:solidFill>
        <a:ln>
          <a:noFill/>
        </a:ln>
      </dgm:spPr>
      <dgm:t>
        <a:bodyPr/>
        <a:lstStyle/>
        <a:p>
          <a:r>
            <a:rPr lang="pt-BR" sz="1400" dirty="0">
              <a:solidFill>
                <a:schemeClr val="bg2">
                  <a:lumMod val="25000"/>
                </a:schemeClr>
              </a:solidFill>
            </a:rPr>
            <a:t>Autopatrocínio</a:t>
          </a:r>
        </a:p>
      </dgm:t>
    </dgm:pt>
    <dgm:pt modelId="{56C354DC-1160-42A5-8DAA-5F48EEA307DB}" type="parTrans" cxnId="{E88BC28D-CEDD-4C7A-BCA4-7D168DB7B8AC}">
      <dgm:prSet/>
      <dgm:spPr>
        <a:ln>
          <a:solidFill>
            <a:schemeClr val="bg2">
              <a:lumMod val="25000"/>
            </a:schemeClr>
          </a:solidFill>
        </a:ln>
      </dgm:spPr>
      <dgm:t>
        <a:bodyPr/>
        <a:lstStyle/>
        <a:p>
          <a:endParaRPr lang="pt-BR" sz="2000"/>
        </a:p>
      </dgm:t>
    </dgm:pt>
    <dgm:pt modelId="{524BD801-C134-41A2-8D82-27EA53D73A3D}" type="sibTrans" cxnId="{E88BC28D-CEDD-4C7A-BCA4-7D168DB7B8AC}">
      <dgm:prSet/>
      <dgm:spPr/>
      <dgm:t>
        <a:bodyPr/>
        <a:lstStyle/>
        <a:p>
          <a:endParaRPr lang="pt-BR" sz="2000"/>
        </a:p>
      </dgm:t>
    </dgm:pt>
    <dgm:pt modelId="{40B28816-E867-48E7-9065-7BBDCC615101}">
      <dgm:prSet custT="1"/>
      <dgm:spPr>
        <a:solidFill>
          <a:schemeClr val="accent6">
            <a:lumMod val="60000"/>
            <a:lumOff val="40000"/>
          </a:schemeClr>
        </a:solidFill>
        <a:ln>
          <a:noFill/>
        </a:ln>
      </dgm:spPr>
      <dgm:t>
        <a:bodyPr/>
        <a:lstStyle/>
        <a:p>
          <a:r>
            <a:rPr lang="pt-BR" sz="1400" dirty="0">
              <a:solidFill>
                <a:schemeClr val="bg2">
                  <a:lumMod val="25000"/>
                </a:schemeClr>
              </a:solidFill>
            </a:rPr>
            <a:t>Portabilidade</a:t>
          </a:r>
        </a:p>
      </dgm:t>
    </dgm:pt>
    <dgm:pt modelId="{87D23280-4019-4CB8-8B07-5935CA371498}" type="parTrans" cxnId="{404D8291-EB87-41C8-A9F9-42D955D590D7}">
      <dgm:prSet/>
      <dgm:spPr>
        <a:ln>
          <a:solidFill>
            <a:schemeClr val="bg2">
              <a:lumMod val="25000"/>
            </a:schemeClr>
          </a:solidFill>
        </a:ln>
      </dgm:spPr>
      <dgm:t>
        <a:bodyPr/>
        <a:lstStyle/>
        <a:p>
          <a:endParaRPr lang="pt-BR" sz="2000"/>
        </a:p>
      </dgm:t>
    </dgm:pt>
    <dgm:pt modelId="{12000DF4-FF12-427C-9ECB-FB484A6CD698}" type="sibTrans" cxnId="{404D8291-EB87-41C8-A9F9-42D955D590D7}">
      <dgm:prSet/>
      <dgm:spPr/>
      <dgm:t>
        <a:bodyPr/>
        <a:lstStyle/>
        <a:p>
          <a:endParaRPr lang="pt-BR" sz="2000"/>
        </a:p>
      </dgm:t>
    </dgm:pt>
    <dgm:pt modelId="{DC6BB05B-B83D-464F-AD99-2AD9EFA3D7CF}">
      <dgm:prSet custT="1"/>
      <dgm:spPr>
        <a:solidFill>
          <a:schemeClr val="accent6">
            <a:lumMod val="60000"/>
            <a:lumOff val="40000"/>
          </a:schemeClr>
        </a:solidFill>
        <a:ln>
          <a:noFill/>
        </a:ln>
      </dgm:spPr>
      <dgm:t>
        <a:bodyPr/>
        <a:lstStyle/>
        <a:p>
          <a:r>
            <a:rPr lang="pt-BR" sz="1400" dirty="0">
              <a:solidFill>
                <a:schemeClr val="bg2">
                  <a:lumMod val="25000"/>
                </a:schemeClr>
              </a:solidFill>
            </a:rPr>
            <a:t>Resgate </a:t>
          </a:r>
        </a:p>
      </dgm:t>
    </dgm:pt>
    <dgm:pt modelId="{47F2A36B-1F21-468C-9AE5-E77B0D902CB1}" type="parTrans" cxnId="{F10D1327-830F-457B-B9E2-91DEE2B51BA3}">
      <dgm:prSet/>
      <dgm:spPr>
        <a:ln>
          <a:solidFill>
            <a:schemeClr val="bg2">
              <a:lumMod val="25000"/>
            </a:schemeClr>
          </a:solidFill>
        </a:ln>
      </dgm:spPr>
      <dgm:t>
        <a:bodyPr/>
        <a:lstStyle/>
        <a:p>
          <a:endParaRPr lang="pt-BR" sz="2000"/>
        </a:p>
      </dgm:t>
    </dgm:pt>
    <dgm:pt modelId="{D0263AEF-9B49-4ACB-9D73-C7F5496D03A5}" type="sibTrans" cxnId="{F10D1327-830F-457B-B9E2-91DEE2B51BA3}">
      <dgm:prSet/>
      <dgm:spPr/>
      <dgm:t>
        <a:bodyPr/>
        <a:lstStyle/>
        <a:p>
          <a:endParaRPr lang="pt-BR" sz="2000"/>
        </a:p>
      </dgm:t>
    </dgm:pt>
    <dgm:pt modelId="{D9D7EC64-DDC1-4904-A4E2-90A4ED2BFBD3}">
      <dgm:prSet custT="1"/>
      <dgm:spPr>
        <a:solidFill>
          <a:schemeClr val="accent6">
            <a:lumMod val="60000"/>
            <a:lumOff val="40000"/>
          </a:schemeClr>
        </a:solidFill>
        <a:ln>
          <a:noFill/>
        </a:ln>
      </dgm:spPr>
      <dgm:t>
        <a:bodyPr/>
        <a:lstStyle/>
        <a:p>
          <a:pPr algn="ctr"/>
          <a:r>
            <a:rPr lang="pt-BR" sz="1400" dirty="0">
              <a:solidFill>
                <a:schemeClr val="bg2">
                  <a:lumMod val="25000"/>
                </a:schemeClr>
              </a:solidFill>
            </a:rPr>
            <a:t>Resgate</a:t>
          </a:r>
        </a:p>
      </dgm:t>
    </dgm:pt>
    <dgm:pt modelId="{D564D5E2-219C-4BD1-BE6A-8BC9569A561D}" type="parTrans" cxnId="{35FF44AF-170A-4472-8DA2-5EE8FE19CDC1}">
      <dgm:prSet/>
      <dgm:spPr>
        <a:ln>
          <a:solidFill>
            <a:schemeClr val="bg2">
              <a:lumMod val="25000"/>
            </a:schemeClr>
          </a:solidFill>
        </a:ln>
      </dgm:spPr>
      <dgm:t>
        <a:bodyPr/>
        <a:lstStyle/>
        <a:p>
          <a:endParaRPr lang="pt-BR" sz="2000"/>
        </a:p>
      </dgm:t>
    </dgm:pt>
    <dgm:pt modelId="{62912CE9-6ABA-454E-89A0-F50D2F180F66}" type="sibTrans" cxnId="{35FF44AF-170A-4472-8DA2-5EE8FE19CDC1}">
      <dgm:prSet/>
      <dgm:spPr/>
      <dgm:t>
        <a:bodyPr/>
        <a:lstStyle/>
        <a:p>
          <a:endParaRPr lang="pt-BR" sz="2000"/>
        </a:p>
      </dgm:t>
    </dgm:pt>
    <dgm:pt modelId="{49E2BA75-263A-45C8-8567-91138EAE376B}">
      <dgm:prSet custT="1"/>
      <dgm:spPr>
        <a:solidFill>
          <a:schemeClr val="accent6">
            <a:lumMod val="60000"/>
            <a:lumOff val="40000"/>
          </a:schemeClr>
        </a:solidFill>
        <a:ln>
          <a:noFill/>
        </a:ln>
      </dgm:spPr>
      <dgm:t>
        <a:bodyPr/>
        <a:lstStyle/>
        <a:p>
          <a:r>
            <a:rPr lang="pt-BR" sz="1400" dirty="0">
              <a:solidFill>
                <a:schemeClr val="bg2">
                  <a:lumMod val="25000"/>
                </a:schemeClr>
              </a:solidFill>
            </a:rPr>
            <a:t>Portabilidade</a:t>
          </a:r>
        </a:p>
      </dgm:t>
    </dgm:pt>
    <dgm:pt modelId="{3C13888F-61D4-4BC9-B7F6-B8D33A321581}" type="parTrans" cxnId="{B40B8390-FCA1-4A8E-B3D6-7FA06E76C4A1}">
      <dgm:prSet/>
      <dgm:spPr>
        <a:ln>
          <a:solidFill>
            <a:schemeClr val="bg2">
              <a:lumMod val="25000"/>
            </a:schemeClr>
          </a:solidFill>
        </a:ln>
      </dgm:spPr>
      <dgm:t>
        <a:bodyPr/>
        <a:lstStyle/>
        <a:p>
          <a:endParaRPr lang="pt-BR" sz="2000"/>
        </a:p>
      </dgm:t>
    </dgm:pt>
    <dgm:pt modelId="{28712996-24CE-4FCC-872A-F77D0AFA8409}" type="sibTrans" cxnId="{B40B8390-FCA1-4A8E-B3D6-7FA06E76C4A1}">
      <dgm:prSet/>
      <dgm:spPr/>
      <dgm:t>
        <a:bodyPr/>
        <a:lstStyle/>
        <a:p>
          <a:endParaRPr lang="pt-BR" sz="2000"/>
        </a:p>
      </dgm:t>
    </dgm:pt>
    <dgm:pt modelId="{F8E57753-353F-4BEE-B590-7D5D582EC3E5}">
      <dgm:prSet custT="1"/>
      <dgm:spPr>
        <a:solidFill>
          <a:schemeClr val="accent6">
            <a:lumMod val="60000"/>
            <a:lumOff val="40000"/>
          </a:schemeClr>
        </a:solidFill>
        <a:ln>
          <a:noFill/>
        </a:ln>
      </dgm:spPr>
      <dgm:t>
        <a:bodyPr/>
        <a:lstStyle/>
        <a:p>
          <a:r>
            <a:rPr lang="pt-BR" sz="1400" dirty="0">
              <a:solidFill>
                <a:schemeClr val="bg2">
                  <a:lumMod val="25000"/>
                </a:schemeClr>
              </a:solidFill>
            </a:rPr>
            <a:t>BPD</a:t>
          </a:r>
        </a:p>
      </dgm:t>
    </dgm:pt>
    <dgm:pt modelId="{229108B4-A805-43D3-AAA8-54919F0E8E7C}" type="parTrans" cxnId="{3D0A659F-EDE1-44CC-AC8F-A4609DD2E1D8}">
      <dgm:prSet/>
      <dgm:spPr>
        <a:ln>
          <a:solidFill>
            <a:schemeClr val="bg2">
              <a:lumMod val="25000"/>
            </a:schemeClr>
          </a:solidFill>
        </a:ln>
      </dgm:spPr>
      <dgm:t>
        <a:bodyPr/>
        <a:lstStyle/>
        <a:p>
          <a:endParaRPr lang="pt-BR" sz="2000"/>
        </a:p>
      </dgm:t>
    </dgm:pt>
    <dgm:pt modelId="{08F0D111-8B53-474A-A3B4-9B72F76D5124}" type="sibTrans" cxnId="{3D0A659F-EDE1-44CC-AC8F-A4609DD2E1D8}">
      <dgm:prSet/>
      <dgm:spPr/>
      <dgm:t>
        <a:bodyPr/>
        <a:lstStyle/>
        <a:p>
          <a:endParaRPr lang="pt-BR" sz="2000"/>
        </a:p>
      </dgm:t>
    </dgm:pt>
    <dgm:pt modelId="{7C8BBC33-57AB-48D0-8DAA-F6C4D0B540EF}" type="pres">
      <dgm:prSet presAssocID="{5242D3B4-E970-4FFD-B540-B6994801FE5D}" presName="hierChild1" presStyleCnt="0">
        <dgm:presLayoutVars>
          <dgm:orgChart val="1"/>
          <dgm:chPref val="1"/>
          <dgm:dir/>
          <dgm:animOne val="branch"/>
          <dgm:animLvl val="lvl"/>
          <dgm:resizeHandles/>
        </dgm:presLayoutVars>
      </dgm:prSet>
      <dgm:spPr/>
    </dgm:pt>
    <dgm:pt modelId="{7D895B32-C71A-44DD-9FB1-E8E4972E4BAA}" type="pres">
      <dgm:prSet presAssocID="{6E5FE416-76B6-4E94-A275-B27294F61DCF}" presName="hierRoot1" presStyleCnt="0">
        <dgm:presLayoutVars>
          <dgm:hierBranch val="init"/>
        </dgm:presLayoutVars>
      </dgm:prSet>
      <dgm:spPr/>
    </dgm:pt>
    <dgm:pt modelId="{5215CA28-EB8C-47E8-A5A6-94EC05F54F9F}" type="pres">
      <dgm:prSet presAssocID="{6E5FE416-76B6-4E94-A275-B27294F61DCF}" presName="rootComposite1" presStyleCnt="0"/>
      <dgm:spPr/>
    </dgm:pt>
    <dgm:pt modelId="{5471AC12-26AA-488F-B356-DA5F8F581415}" type="pres">
      <dgm:prSet presAssocID="{6E5FE416-76B6-4E94-A275-B27294F61DCF}" presName="rootText1" presStyleLbl="node0" presStyleIdx="0" presStyleCnt="1" custScaleX="193673">
        <dgm:presLayoutVars>
          <dgm:chPref val="3"/>
        </dgm:presLayoutVars>
      </dgm:prSet>
      <dgm:spPr/>
    </dgm:pt>
    <dgm:pt modelId="{9DD91AF9-4CE5-4EDC-A43A-08E1A60B9DC3}" type="pres">
      <dgm:prSet presAssocID="{6E5FE416-76B6-4E94-A275-B27294F61DCF}" presName="rootConnector1" presStyleLbl="node1" presStyleIdx="0" presStyleCnt="0"/>
      <dgm:spPr/>
    </dgm:pt>
    <dgm:pt modelId="{3C1A3140-1A40-4C62-B972-D4E2B1115A82}" type="pres">
      <dgm:prSet presAssocID="{6E5FE416-76B6-4E94-A275-B27294F61DCF}" presName="hierChild2" presStyleCnt="0"/>
      <dgm:spPr/>
    </dgm:pt>
    <dgm:pt modelId="{3B215BE2-8D2D-479C-AF62-61274D941084}" type="pres">
      <dgm:prSet presAssocID="{6E5FE416-76B6-4E94-A275-B27294F61DCF}" presName="hierChild3" presStyleCnt="0"/>
      <dgm:spPr/>
    </dgm:pt>
    <dgm:pt modelId="{8321E22E-34B7-4CD4-AA76-A28A9E6094B3}" type="pres">
      <dgm:prSet presAssocID="{380267E6-81D3-4662-BBBF-60A357CB9853}" presName="Name111" presStyleLbl="parChTrans1D2" presStyleIdx="0" presStyleCnt="2"/>
      <dgm:spPr/>
    </dgm:pt>
    <dgm:pt modelId="{FF5C8705-7148-44FE-8065-E926D78163F5}" type="pres">
      <dgm:prSet presAssocID="{0F3681B0-BF8C-4DBE-AAB6-F245D0EC0DE1}" presName="hierRoot3" presStyleCnt="0">
        <dgm:presLayoutVars>
          <dgm:hierBranch val="init"/>
        </dgm:presLayoutVars>
      </dgm:prSet>
      <dgm:spPr/>
    </dgm:pt>
    <dgm:pt modelId="{CB2F54CD-E0E5-49C5-BFCA-3A8C7D76B863}" type="pres">
      <dgm:prSet presAssocID="{0F3681B0-BF8C-4DBE-AAB6-F245D0EC0DE1}" presName="rootComposite3" presStyleCnt="0"/>
      <dgm:spPr/>
    </dgm:pt>
    <dgm:pt modelId="{87872690-9DF5-45A4-A644-D626778F44FB}" type="pres">
      <dgm:prSet presAssocID="{0F3681B0-BF8C-4DBE-AAB6-F245D0EC0DE1}" presName="rootText3" presStyleLbl="asst1" presStyleIdx="0" presStyleCnt="2">
        <dgm:presLayoutVars>
          <dgm:chPref val="3"/>
        </dgm:presLayoutVars>
      </dgm:prSet>
      <dgm:spPr/>
    </dgm:pt>
    <dgm:pt modelId="{2752BD7D-6549-424F-8ABD-B3783C8DF357}" type="pres">
      <dgm:prSet presAssocID="{0F3681B0-BF8C-4DBE-AAB6-F245D0EC0DE1}" presName="rootConnector3" presStyleLbl="asst1" presStyleIdx="0" presStyleCnt="2"/>
      <dgm:spPr/>
    </dgm:pt>
    <dgm:pt modelId="{85193EFF-4999-4FFB-A12E-B5398AE796AF}" type="pres">
      <dgm:prSet presAssocID="{0F3681B0-BF8C-4DBE-AAB6-F245D0EC0DE1}" presName="hierChild6" presStyleCnt="0"/>
      <dgm:spPr/>
    </dgm:pt>
    <dgm:pt modelId="{0D88C02A-B5D3-465C-9A73-FC888501692A}" type="pres">
      <dgm:prSet presAssocID="{6DBA3E87-B548-4F6D-ABFD-6E41BE6F236E}" presName="Name37" presStyleLbl="parChTrans1D3" presStyleIdx="0" presStyleCnt="6"/>
      <dgm:spPr/>
    </dgm:pt>
    <dgm:pt modelId="{AE4BE556-D077-41C9-8304-19B34D934537}" type="pres">
      <dgm:prSet presAssocID="{E2782A8B-6B59-4CAA-8847-CCF12EA86866}" presName="hierRoot2" presStyleCnt="0">
        <dgm:presLayoutVars>
          <dgm:hierBranch val="init"/>
        </dgm:presLayoutVars>
      </dgm:prSet>
      <dgm:spPr/>
    </dgm:pt>
    <dgm:pt modelId="{B1904611-E6D6-4E15-A3DB-025869C6E564}" type="pres">
      <dgm:prSet presAssocID="{E2782A8B-6B59-4CAA-8847-CCF12EA86866}" presName="rootComposite" presStyleCnt="0"/>
      <dgm:spPr/>
    </dgm:pt>
    <dgm:pt modelId="{17A329CD-005D-4C41-B96B-8CEB5B3CA369}" type="pres">
      <dgm:prSet presAssocID="{E2782A8B-6B59-4CAA-8847-CCF12EA86866}" presName="rootText" presStyleLbl="node3" presStyleIdx="0" presStyleCnt="6">
        <dgm:presLayoutVars>
          <dgm:chPref val="3"/>
        </dgm:presLayoutVars>
      </dgm:prSet>
      <dgm:spPr/>
    </dgm:pt>
    <dgm:pt modelId="{ABB224B0-8786-448A-85AF-83EBC9E92DCE}" type="pres">
      <dgm:prSet presAssocID="{E2782A8B-6B59-4CAA-8847-CCF12EA86866}" presName="rootConnector" presStyleLbl="node3" presStyleIdx="0" presStyleCnt="6"/>
      <dgm:spPr/>
    </dgm:pt>
    <dgm:pt modelId="{5368D781-453B-48DB-9D93-0E84D225ACC8}" type="pres">
      <dgm:prSet presAssocID="{E2782A8B-6B59-4CAA-8847-CCF12EA86866}" presName="hierChild4" presStyleCnt="0"/>
      <dgm:spPr/>
    </dgm:pt>
    <dgm:pt modelId="{7F145405-A2C5-4984-B12C-1B53E512A27F}" type="pres">
      <dgm:prSet presAssocID="{E2782A8B-6B59-4CAA-8847-CCF12EA86866}" presName="hierChild5" presStyleCnt="0"/>
      <dgm:spPr/>
    </dgm:pt>
    <dgm:pt modelId="{B0D0DD54-CE01-4A02-A40D-9D3893D50BBC}" type="pres">
      <dgm:prSet presAssocID="{56C354DC-1160-42A5-8DAA-5F48EEA307DB}" presName="Name37" presStyleLbl="parChTrans1D3" presStyleIdx="1" presStyleCnt="6"/>
      <dgm:spPr/>
    </dgm:pt>
    <dgm:pt modelId="{FD1DD3C1-AE7F-442D-998D-44C2D9D237A7}" type="pres">
      <dgm:prSet presAssocID="{B9B48844-6221-454C-8177-BDDAC472D08D}" presName="hierRoot2" presStyleCnt="0">
        <dgm:presLayoutVars>
          <dgm:hierBranch val="init"/>
        </dgm:presLayoutVars>
      </dgm:prSet>
      <dgm:spPr/>
    </dgm:pt>
    <dgm:pt modelId="{41C096E9-4141-4985-A8B2-D4CE18F303D0}" type="pres">
      <dgm:prSet presAssocID="{B9B48844-6221-454C-8177-BDDAC472D08D}" presName="rootComposite" presStyleCnt="0"/>
      <dgm:spPr/>
    </dgm:pt>
    <dgm:pt modelId="{71E46D94-AE2B-4A5E-9A99-734BDE600F29}" type="pres">
      <dgm:prSet presAssocID="{B9B48844-6221-454C-8177-BDDAC472D08D}" presName="rootText" presStyleLbl="node3" presStyleIdx="1" presStyleCnt="6" custScaleX="129278">
        <dgm:presLayoutVars>
          <dgm:chPref val="3"/>
        </dgm:presLayoutVars>
      </dgm:prSet>
      <dgm:spPr/>
    </dgm:pt>
    <dgm:pt modelId="{49F32727-F0A9-4CC7-BCA5-D1C64ED2F8ED}" type="pres">
      <dgm:prSet presAssocID="{B9B48844-6221-454C-8177-BDDAC472D08D}" presName="rootConnector" presStyleLbl="node3" presStyleIdx="1" presStyleCnt="6"/>
      <dgm:spPr/>
    </dgm:pt>
    <dgm:pt modelId="{8A183D05-9730-4271-A275-F9A994FEB770}" type="pres">
      <dgm:prSet presAssocID="{B9B48844-6221-454C-8177-BDDAC472D08D}" presName="hierChild4" presStyleCnt="0"/>
      <dgm:spPr/>
    </dgm:pt>
    <dgm:pt modelId="{02B592B3-F7CA-45FF-8005-1CF2631C58F5}" type="pres">
      <dgm:prSet presAssocID="{B9B48844-6221-454C-8177-BDDAC472D08D}" presName="hierChild5" presStyleCnt="0"/>
      <dgm:spPr/>
    </dgm:pt>
    <dgm:pt modelId="{416158E0-551B-4453-A75C-BB9ED7475AF2}" type="pres">
      <dgm:prSet presAssocID="{0F3681B0-BF8C-4DBE-AAB6-F245D0EC0DE1}" presName="hierChild7" presStyleCnt="0"/>
      <dgm:spPr/>
    </dgm:pt>
    <dgm:pt modelId="{F8EA8EC0-C049-4B33-9077-A738C44555C4}" type="pres">
      <dgm:prSet presAssocID="{D9D42B3C-342A-4BA1-BEFB-FF8EC8B01F50}" presName="Name111" presStyleLbl="parChTrans1D2" presStyleIdx="1" presStyleCnt="2"/>
      <dgm:spPr/>
    </dgm:pt>
    <dgm:pt modelId="{3AD6C970-C315-4641-BCF7-DAD7FE572E94}" type="pres">
      <dgm:prSet presAssocID="{47D67B6A-AF7E-4283-AF64-C4C088EB79F9}" presName="hierRoot3" presStyleCnt="0">
        <dgm:presLayoutVars>
          <dgm:hierBranch val="init"/>
        </dgm:presLayoutVars>
      </dgm:prSet>
      <dgm:spPr/>
    </dgm:pt>
    <dgm:pt modelId="{B7E07A82-FA00-4EF3-9C3D-402BBBC68DCF}" type="pres">
      <dgm:prSet presAssocID="{47D67B6A-AF7E-4283-AF64-C4C088EB79F9}" presName="rootComposite3" presStyleCnt="0"/>
      <dgm:spPr/>
    </dgm:pt>
    <dgm:pt modelId="{0815B6CD-307E-404F-B2F6-D8B30C467C86}" type="pres">
      <dgm:prSet presAssocID="{47D67B6A-AF7E-4283-AF64-C4C088EB79F9}" presName="rootText3" presStyleLbl="asst1" presStyleIdx="1" presStyleCnt="2">
        <dgm:presLayoutVars>
          <dgm:chPref val="3"/>
        </dgm:presLayoutVars>
      </dgm:prSet>
      <dgm:spPr/>
    </dgm:pt>
    <dgm:pt modelId="{AC2B97D2-0583-4454-A679-2E7C2DB77539}" type="pres">
      <dgm:prSet presAssocID="{47D67B6A-AF7E-4283-AF64-C4C088EB79F9}" presName="rootConnector3" presStyleLbl="asst1" presStyleIdx="1" presStyleCnt="2"/>
      <dgm:spPr/>
    </dgm:pt>
    <dgm:pt modelId="{575628B9-748B-4C10-B7DD-42E7F848712B}" type="pres">
      <dgm:prSet presAssocID="{47D67B6A-AF7E-4283-AF64-C4C088EB79F9}" presName="hierChild6" presStyleCnt="0"/>
      <dgm:spPr/>
    </dgm:pt>
    <dgm:pt modelId="{6E362637-04F4-4807-98D6-12CC1EB7DE15}" type="pres">
      <dgm:prSet presAssocID="{2881FCD4-8EEE-4629-9A2C-28FDCF0F23EB}" presName="Name37" presStyleLbl="parChTrans1D3" presStyleIdx="2" presStyleCnt="6"/>
      <dgm:spPr/>
    </dgm:pt>
    <dgm:pt modelId="{B545D874-5A68-4A52-A3D0-199531682C30}" type="pres">
      <dgm:prSet presAssocID="{C7188110-0536-4E3D-B13A-0C340F5F60EA}" presName="hierRoot2" presStyleCnt="0">
        <dgm:presLayoutVars>
          <dgm:hierBranch val="init"/>
        </dgm:presLayoutVars>
      </dgm:prSet>
      <dgm:spPr/>
    </dgm:pt>
    <dgm:pt modelId="{04E9887D-943E-4FBF-BADB-6B7AD25CCC0D}" type="pres">
      <dgm:prSet presAssocID="{C7188110-0536-4E3D-B13A-0C340F5F60EA}" presName="rootComposite" presStyleCnt="0"/>
      <dgm:spPr/>
    </dgm:pt>
    <dgm:pt modelId="{A1E5F3C9-8757-4123-A5C2-6A44F3C2B9DD}" type="pres">
      <dgm:prSet presAssocID="{C7188110-0536-4E3D-B13A-0C340F5F60EA}" presName="rootText" presStyleLbl="node3" presStyleIdx="2" presStyleCnt="6" custScaleX="115782">
        <dgm:presLayoutVars>
          <dgm:chPref val="3"/>
        </dgm:presLayoutVars>
      </dgm:prSet>
      <dgm:spPr/>
    </dgm:pt>
    <dgm:pt modelId="{1690C835-6F64-4A27-B62F-50D8D3110A81}" type="pres">
      <dgm:prSet presAssocID="{C7188110-0536-4E3D-B13A-0C340F5F60EA}" presName="rootConnector" presStyleLbl="node3" presStyleIdx="2" presStyleCnt="6"/>
      <dgm:spPr/>
    </dgm:pt>
    <dgm:pt modelId="{3F75CD56-6511-46EE-8AD0-714B0C1CC6DD}" type="pres">
      <dgm:prSet presAssocID="{C7188110-0536-4E3D-B13A-0C340F5F60EA}" presName="hierChild4" presStyleCnt="0"/>
      <dgm:spPr/>
    </dgm:pt>
    <dgm:pt modelId="{F80E99C0-5476-4A5F-84F9-4937EBBBC0D5}" type="pres">
      <dgm:prSet presAssocID="{D564D5E2-219C-4BD1-BE6A-8BC9569A561D}" presName="Name37" presStyleLbl="parChTrans1D4" presStyleIdx="0" presStyleCnt="5"/>
      <dgm:spPr/>
    </dgm:pt>
    <dgm:pt modelId="{65F69C8A-88A2-44BE-B4F2-73D771254508}" type="pres">
      <dgm:prSet presAssocID="{D9D7EC64-DDC1-4904-A4E2-90A4ED2BFBD3}" presName="hierRoot2" presStyleCnt="0">
        <dgm:presLayoutVars>
          <dgm:hierBranch val="init"/>
        </dgm:presLayoutVars>
      </dgm:prSet>
      <dgm:spPr/>
    </dgm:pt>
    <dgm:pt modelId="{850E5A1F-FFE6-4CA9-938D-90C4017CB616}" type="pres">
      <dgm:prSet presAssocID="{D9D7EC64-DDC1-4904-A4E2-90A4ED2BFBD3}" presName="rootComposite" presStyleCnt="0"/>
      <dgm:spPr/>
    </dgm:pt>
    <dgm:pt modelId="{6E34DC7F-7B61-40C0-B793-9AF45B800852}" type="pres">
      <dgm:prSet presAssocID="{D9D7EC64-DDC1-4904-A4E2-90A4ED2BFBD3}" presName="rootText" presStyleLbl="node4" presStyleIdx="0" presStyleCnt="5">
        <dgm:presLayoutVars>
          <dgm:chPref val="3"/>
        </dgm:presLayoutVars>
      </dgm:prSet>
      <dgm:spPr/>
    </dgm:pt>
    <dgm:pt modelId="{073E1BDE-042A-4137-A342-27509DF693EE}" type="pres">
      <dgm:prSet presAssocID="{D9D7EC64-DDC1-4904-A4E2-90A4ED2BFBD3}" presName="rootConnector" presStyleLbl="node4" presStyleIdx="0" presStyleCnt="5"/>
      <dgm:spPr/>
    </dgm:pt>
    <dgm:pt modelId="{4955362C-9DA4-429F-BD8C-64D2F4089977}" type="pres">
      <dgm:prSet presAssocID="{D9D7EC64-DDC1-4904-A4E2-90A4ED2BFBD3}" presName="hierChild4" presStyleCnt="0"/>
      <dgm:spPr/>
    </dgm:pt>
    <dgm:pt modelId="{A55366BC-2E6C-4B60-865C-C297EE621846}" type="pres">
      <dgm:prSet presAssocID="{D9D7EC64-DDC1-4904-A4E2-90A4ED2BFBD3}" presName="hierChild5" presStyleCnt="0"/>
      <dgm:spPr/>
    </dgm:pt>
    <dgm:pt modelId="{019538CB-F9E7-407A-991D-1531C5091C90}" type="pres">
      <dgm:prSet presAssocID="{3C13888F-61D4-4BC9-B7F6-B8D33A321581}" presName="Name37" presStyleLbl="parChTrans1D4" presStyleIdx="1" presStyleCnt="5"/>
      <dgm:spPr/>
    </dgm:pt>
    <dgm:pt modelId="{4154D031-BB57-4910-901B-0231058ABC91}" type="pres">
      <dgm:prSet presAssocID="{49E2BA75-263A-45C8-8567-91138EAE376B}" presName="hierRoot2" presStyleCnt="0">
        <dgm:presLayoutVars>
          <dgm:hierBranch val="init"/>
        </dgm:presLayoutVars>
      </dgm:prSet>
      <dgm:spPr/>
    </dgm:pt>
    <dgm:pt modelId="{3F1B8BDA-B55F-421A-8A52-11B9C500A3FB}" type="pres">
      <dgm:prSet presAssocID="{49E2BA75-263A-45C8-8567-91138EAE376B}" presName="rootComposite" presStyleCnt="0"/>
      <dgm:spPr/>
    </dgm:pt>
    <dgm:pt modelId="{A3DB9B17-6C8C-4750-9054-56FE55364896}" type="pres">
      <dgm:prSet presAssocID="{49E2BA75-263A-45C8-8567-91138EAE376B}" presName="rootText" presStyleLbl="node4" presStyleIdx="1" presStyleCnt="5">
        <dgm:presLayoutVars>
          <dgm:chPref val="3"/>
        </dgm:presLayoutVars>
      </dgm:prSet>
      <dgm:spPr/>
    </dgm:pt>
    <dgm:pt modelId="{31C0C266-4D22-41E0-AA87-8A42EB90F2A4}" type="pres">
      <dgm:prSet presAssocID="{49E2BA75-263A-45C8-8567-91138EAE376B}" presName="rootConnector" presStyleLbl="node4" presStyleIdx="1" presStyleCnt="5"/>
      <dgm:spPr/>
    </dgm:pt>
    <dgm:pt modelId="{9701BA74-F191-4FF9-93D0-3EBC98858E62}" type="pres">
      <dgm:prSet presAssocID="{49E2BA75-263A-45C8-8567-91138EAE376B}" presName="hierChild4" presStyleCnt="0"/>
      <dgm:spPr/>
    </dgm:pt>
    <dgm:pt modelId="{8A180302-FD55-446B-8F1E-30139428BE9B}" type="pres">
      <dgm:prSet presAssocID="{49E2BA75-263A-45C8-8567-91138EAE376B}" presName="hierChild5" presStyleCnt="0"/>
      <dgm:spPr/>
    </dgm:pt>
    <dgm:pt modelId="{6854117A-1639-4F30-AF3E-9AFA0F1B61EB}" type="pres">
      <dgm:prSet presAssocID="{229108B4-A805-43D3-AAA8-54919F0E8E7C}" presName="Name37" presStyleLbl="parChTrans1D4" presStyleIdx="2" presStyleCnt="5"/>
      <dgm:spPr/>
    </dgm:pt>
    <dgm:pt modelId="{E8F63EC1-4327-4731-B704-787FF10B95D2}" type="pres">
      <dgm:prSet presAssocID="{F8E57753-353F-4BEE-B590-7D5D582EC3E5}" presName="hierRoot2" presStyleCnt="0">
        <dgm:presLayoutVars>
          <dgm:hierBranch val="init"/>
        </dgm:presLayoutVars>
      </dgm:prSet>
      <dgm:spPr/>
    </dgm:pt>
    <dgm:pt modelId="{F7517EAC-49FF-4443-B1A3-926F4C9CC4AB}" type="pres">
      <dgm:prSet presAssocID="{F8E57753-353F-4BEE-B590-7D5D582EC3E5}" presName="rootComposite" presStyleCnt="0"/>
      <dgm:spPr/>
    </dgm:pt>
    <dgm:pt modelId="{A53C36D1-C786-41E2-A5AB-D4FEECCD7961}" type="pres">
      <dgm:prSet presAssocID="{F8E57753-353F-4BEE-B590-7D5D582EC3E5}" presName="rootText" presStyleLbl="node4" presStyleIdx="2" presStyleCnt="5">
        <dgm:presLayoutVars>
          <dgm:chPref val="3"/>
        </dgm:presLayoutVars>
      </dgm:prSet>
      <dgm:spPr/>
    </dgm:pt>
    <dgm:pt modelId="{39B30D0C-0BE0-4476-9D12-64261FB496C9}" type="pres">
      <dgm:prSet presAssocID="{F8E57753-353F-4BEE-B590-7D5D582EC3E5}" presName="rootConnector" presStyleLbl="node4" presStyleIdx="2" presStyleCnt="5"/>
      <dgm:spPr/>
    </dgm:pt>
    <dgm:pt modelId="{AF11C674-10F1-4566-B11D-1CF984A57914}" type="pres">
      <dgm:prSet presAssocID="{F8E57753-353F-4BEE-B590-7D5D582EC3E5}" presName="hierChild4" presStyleCnt="0"/>
      <dgm:spPr/>
    </dgm:pt>
    <dgm:pt modelId="{150108AD-FDA3-4E49-BD6C-B53102B19D67}" type="pres">
      <dgm:prSet presAssocID="{F8E57753-353F-4BEE-B590-7D5D582EC3E5}" presName="hierChild5" presStyleCnt="0"/>
      <dgm:spPr/>
    </dgm:pt>
    <dgm:pt modelId="{55233493-B5A2-42E5-9922-8F819A3DF999}" type="pres">
      <dgm:prSet presAssocID="{C7188110-0536-4E3D-B13A-0C340F5F60EA}" presName="hierChild5" presStyleCnt="0"/>
      <dgm:spPr/>
    </dgm:pt>
    <dgm:pt modelId="{5F152591-48D5-41C8-B5C2-65CC7CACB4B9}" type="pres">
      <dgm:prSet presAssocID="{44A7CF04-5BD4-4D3E-895F-16C1EAC6E12E}" presName="Name37" presStyleLbl="parChTrans1D3" presStyleIdx="3" presStyleCnt="6"/>
      <dgm:spPr/>
    </dgm:pt>
    <dgm:pt modelId="{68D4B03B-4F9B-424C-A7EE-55A676F2FEEC}" type="pres">
      <dgm:prSet presAssocID="{4A904B0D-66CC-4792-8204-CF517A566CD9}" presName="hierRoot2" presStyleCnt="0">
        <dgm:presLayoutVars>
          <dgm:hierBranch val="init"/>
        </dgm:presLayoutVars>
      </dgm:prSet>
      <dgm:spPr/>
    </dgm:pt>
    <dgm:pt modelId="{0C330F49-E2B5-4DF5-B888-61201777E3B8}" type="pres">
      <dgm:prSet presAssocID="{4A904B0D-66CC-4792-8204-CF517A566CD9}" presName="rootComposite" presStyleCnt="0"/>
      <dgm:spPr/>
    </dgm:pt>
    <dgm:pt modelId="{07687A10-F3EE-4A7C-9491-2D51FEC62D61}" type="pres">
      <dgm:prSet presAssocID="{4A904B0D-66CC-4792-8204-CF517A566CD9}" presName="rootText" presStyleLbl="node3" presStyleIdx="3" presStyleCnt="6">
        <dgm:presLayoutVars>
          <dgm:chPref val="3"/>
        </dgm:presLayoutVars>
      </dgm:prSet>
      <dgm:spPr/>
    </dgm:pt>
    <dgm:pt modelId="{8DE87883-C2F6-4DDC-ADD8-E6FB87AC8704}" type="pres">
      <dgm:prSet presAssocID="{4A904B0D-66CC-4792-8204-CF517A566CD9}" presName="rootConnector" presStyleLbl="node3" presStyleIdx="3" presStyleCnt="6"/>
      <dgm:spPr/>
    </dgm:pt>
    <dgm:pt modelId="{26FAE62B-28AC-4AFA-B3BC-D14EC3BEDE81}" type="pres">
      <dgm:prSet presAssocID="{4A904B0D-66CC-4792-8204-CF517A566CD9}" presName="hierChild4" presStyleCnt="0"/>
      <dgm:spPr/>
    </dgm:pt>
    <dgm:pt modelId="{47B0D1E2-A3A7-4FE5-A66F-A7D405011CDC}" type="pres">
      <dgm:prSet presAssocID="{4A904B0D-66CC-4792-8204-CF517A566CD9}" presName="hierChild5" presStyleCnt="0"/>
      <dgm:spPr/>
    </dgm:pt>
    <dgm:pt modelId="{50126857-9431-4DBB-8733-F093918C25BA}" type="pres">
      <dgm:prSet presAssocID="{D897371B-9561-404C-94C5-C270221CC20D}" presName="Name37" presStyleLbl="parChTrans1D3" presStyleIdx="4" presStyleCnt="6"/>
      <dgm:spPr/>
    </dgm:pt>
    <dgm:pt modelId="{49BE6765-D2FD-446B-AE85-F98E021AF2A4}" type="pres">
      <dgm:prSet presAssocID="{DF8F8BCA-232A-4A3B-B794-01085C086D63}" presName="hierRoot2" presStyleCnt="0">
        <dgm:presLayoutVars>
          <dgm:hierBranch val="init"/>
        </dgm:presLayoutVars>
      </dgm:prSet>
      <dgm:spPr/>
    </dgm:pt>
    <dgm:pt modelId="{88099F68-9BAF-477B-8691-D85720D68188}" type="pres">
      <dgm:prSet presAssocID="{DF8F8BCA-232A-4A3B-B794-01085C086D63}" presName="rootComposite" presStyleCnt="0"/>
      <dgm:spPr/>
    </dgm:pt>
    <dgm:pt modelId="{A9543FDA-D957-4473-8286-62E475AD8919}" type="pres">
      <dgm:prSet presAssocID="{DF8F8BCA-232A-4A3B-B794-01085C086D63}" presName="rootText" presStyleLbl="node3" presStyleIdx="4" presStyleCnt="6">
        <dgm:presLayoutVars>
          <dgm:chPref val="3"/>
        </dgm:presLayoutVars>
      </dgm:prSet>
      <dgm:spPr/>
    </dgm:pt>
    <dgm:pt modelId="{67671D3E-831B-4695-A8F0-13F30FCADAED}" type="pres">
      <dgm:prSet presAssocID="{DF8F8BCA-232A-4A3B-B794-01085C086D63}" presName="rootConnector" presStyleLbl="node3" presStyleIdx="4" presStyleCnt="6"/>
      <dgm:spPr/>
    </dgm:pt>
    <dgm:pt modelId="{B6A173DD-5BFF-4D9B-A03B-2BBF8ABF6CE1}" type="pres">
      <dgm:prSet presAssocID="{DF8F8BCA-232A-4A3B-B794-01085C086D63}" presName="hierChild4" presStyleCnt="0"/>
      <dgm:spPr/>
    </dgm:pt>
    <dgm:pt modelId="{F296AAF9-9A8B-4399-A5A0-8890B4574BCD}" type="pres">
      <dgm:prSet presAssocID="{DF8F8BCA-232A-4A3B-B794-01085C086D63}" presName="hierChild5" presStyleCnt="0"/>
      <dgm:spPr/>
    </dgm:pt>
    <dgm:pt modelId="{000A23EB-B720-4076-A23B-5B0C03AEA0DC}" type="pres">
      <dgm:prSet presAssocID="{3BE04946-5BAB-4B5B-AA19-11736D781E5A}" presName="Name37" presStyleLbl="parChTrans1D3" presStyleIdx="5" presStyleCnt="6"/>
      <dgm:spPr/>
    </dgm:pt>
    <dgm:pt modelId="{734045E0-50C2-425C-B71B-4080A5F18AF6}" type="pres">
      <dgm:prSet presAssocID="{243670AE-7844-4700-9FBF-19FB11A837D6}" presName="hierRoot2" presStyleCnt="0">
        <dgm:presLayoutVars>
          <dgm:hierBranch val="init"/>
        </dgm:presLayoutVars>
      </dgm:prSet>
      <dgm:spPr/>
    </dgm:pt>
    <dgm:pt modelId="{90D4C6BC-6E2F-469E-852B-4D005374669A}" type="pres">
      <dgm:prSet presAssocID="{243670AE-7844-4700-9FBF-19FB11A837D6}" presName="rootComposite" presStyleCnt="0"/>
      <dgm:spPr/>
    </dgm:pt>
    <dgm:pt modelId="{77995CC4-E79D-4D07-AD82-4178E2FFC4BB}" type="pres">
      <dgm:prSet presAssocID="{243670AE-7844-4700-9FBF-19FB11A837D6}" presName="rootText" presStyleLbl="node3" presStyleIdx="5" presStyleCnt="6">
        <dgm:presLayoutVars>
          <dgm:chPref val="3"/>
        </dgm:presLayoutVars>
      </dgm:prSet>
      <dgm:spPr/>
    </dgm:pt>
    <dgm:pt modelId="{6564913D-9A48-42C6-92B4-824256FA821C}" type="pres">
      <dgm:prSet presAssocID="{243670AE-7844-4700-9FBF-19FB11A837D6}" presName="rootConnector" presStyleLbl="node3" presStyleIdx="5" presStyleCnt="6"/>
      <dgm:spPr/>
    </dgm:pt>
    <dgm:pt modelId="{BFBEFDA2-FBB8-4EA5-A215-41317DC1353D}" type="pres">
      <dgm:prSet presAssocID="{243670AE-7844-4700-9FBF-19FB11A837D6}" presName="hierChild4" presStyleCnt="0"/>
      <dgm:spPr/>
    </dgm:pt>
    <dgm:pt modelId="{120B2AE8-10BE-469A-8C61-77BE7F31E772}" type="pres">
      <dgm:prSet presAssocID="{87D23280-4019-4CB8-8B07-5935CA371498}" presName="Name37" presStyleLbl="parChTrans1D4" presStyleIdx="3" presStyleCnt="5"/>
      <dgm:spPr/>
    </dgm:pt>
    <dgm:pt modelId="{7EC38B47-50E1-461A-BE68-C0984559F693}" type="pres">
      <dgm:prSet presAssocID="{40B28816-E867-48E7-9065-7BBDCC615101}" presName="hierRoot2" presStyleCnt="0">
        <dgm:presLayoutVars>
          <dgm:hierBranch val="init"/>
        </dgm:presLayoutVars>
      </dgm:prSet>
      <dgm:spPr/>
    </dgm:pt>
    <dgm:pt modelId="{FC8A7715-F6F4-4DA4-8A0C-4380236345A9}" type="pres">
      <dgm:prSet presAssocID="{40B28816-E867-48E7-9065-7BBDCC615101}" presName="rootComposite" presStyleCnt="0"/>
      <dgm:spPr/>
    </dgm:pt>
    <dgm:pt modelId="{D458F063-B192-4B78-AA55-E1493924A23F}" type="pres">
      <dgm:prSet presAssocID="{40B28816-E867-48E7-9065-7BBDCC615101}" presName="rootText" presStyleLbl="node4" presStyleIdx="3" presStyleCnt="5">
        <dgm:presLayoutVars>
          <dgm:chPref val="3"/>
        </dgm:presLayoutVars>
      </dgm:prSet>
      <dgm:spPr/>
    </dgm:pt>
    <dgm:pt modelId="{6E391070-2355-4047-86C9-CC6C46DEB07B}" type="pres">
      <dgm:prSet presAssocID="{40B28816-E867-48E7-9065-7BBDCC615101}" presName="rootConnector" presStyleLbl="node4" presStyleIdx="3" presStyleCnt="5"/>
      <dgm:spPr/>
    </dgm:pt>
    <dgm:pt modelId="{0D90128B-AEA9-47A1-BF36-28EB9E236C57}" type="pres">
      <dgm:prSet presAssocID="{40B28816-E867-48E7-9065-7BBDCC615101}" presName="hierChild4" presStyleCnt="0"/>
      <dgm:spPr/>
    </dgm:pt>
    <dgm:pt modelId="{3EEF91BA-D2FC-427B-9C03-D121AE08CDDB}" type="pres">
      <dgm:prSet presAssocID="{40B28816-E867-48E7-9065-7BBDCC615101}" presName="hierChild5" presStyleCnt="0"/>
      <dgm:spPr/>
    </dgm:pt>
    <dgm:pt modelId="{30C3A2C1-BD43-416A-8B6C-652A749AF4FF}" type="pres">
      <dgm:prSet presAssocID="{47F2A36B-1F21-468C-9AE5-E77B0D902CB1}" presName="Name37" presStyleLbl="parChTrans1D4" presStyleIdx="4" presStyleCnt="5"/>
      <dgm:spPr/>
    </dgm:pt>
    <dgm:pt modelId="{7A649C7F-9A8E-4071-B35F-5BBA53E994A7}" type="pres">
      <dgm:prSet presAssocID="{DC6BB05B-B83D-464F-AD99-2AD9EFA3D7CF}" presName="hierRoot2" presStyleCnt="0">
        <dgm:presLayoutVars>
          <dgm:hierBranch val="init"/>
        </dgm:presLayoutVars>
      </dgm:prSet>
      <dgm:spPr/>
    </dgm:pt>
    <dgm:pt modelId="{B413BE6F-25EE-4693-971B-4CA33F4F1E5B}" type="pres">
      <dgm:prSet presAssocID="{DC6BB05B-B83D-464F-AD99-2AD9EFA3D7CF}" presName="rootComposite" presStyleCnt="0"/>
      <dgm:spPr/>
    </dgm:pt>
    <dgm:pt modelId="{4CB5E42D-8427-4ABF-8154-AE74CBDA51E1}" type="pres">
      <dgm:prSet presAssocID="{DC6BB05B-B83D-464F-AD99-2AD9EFA3D7CF}" presName="rootText" presStyleLbl="node4" presStyleIdx="4" presStyleCnt="5">
        <dgm:presLayoutVars>
          <dgm:chPref val="3"/>
        </dgm:presLayoutVars>
      </dgm:prSet>
      <dgm:spPr/>
    </dgm:pt>
    <dgm:pt modelId="{26A6C69B-0989-4EBA-AC50-7432CBBE7548}" type="pres">
      <dgm:prSet presAssocID="{DC6BB05B-B83D-464F-AD99-2AD9EFA3D7CF}" presName="rootConnector" presStyleLbl="node4" presStyleIdx="4" presStyleCnt="5"/>
      <dgm:spPr/>
    </dgm:pt>
    <dgm:pt modelId="{3B8A9D82-10DF-426B-934E-35325B62B3E0}" type="pres">
      <dgm:prSet presAssocID="{DC6BB05B-B83D-464F-AD99-2AD9EFA3D7CF}" presName="hierChild4" presStyleCnt="0"/>
      <dgm:spPr/>
    </dgm:pt>
    <dgm:pt modelId="{C321E183-AA85-4B5B-B7B6-67614C1F4F6C}" type="pres">
      <dgm:prSet presAssocID="{DC6BB05B-B83D-464F-AD99-2AD9EFA3D7CF}" presName="hierChild5" presStyleCnt="0"/>
      <dgm:spPr/>
    </dgm:pt>
    <dgm:pt modelId="{ED79AD02-3E56-4749-8C0D-0C0493348A53}" type="pres">
      <dgm:prSet presAssocID="{243670AE-7844-4700-9FBF-19FB11A837D6}" presName="hierChild5" presStyleCnt="0"/>
      <dgm:spPr/>
    </dgm:pt>
    <dgm:pt modelId="{B32F49C3-7C36-438D-9322-791078273FCC}" type="pres">
      <dgm:prSet presAssocID="{47D67B6A-AF7E-4283-AF64-C4C088EB79F9}" presName="hierChild7" presStyleCnt="0"/>
      <dgm:spPr/>
    </dgm:pt>
  </dgm:ptLst>
  <dgm:cxnLst>
    <dgm:cxn modelId="{8A7B7708-D7D1-43AC-905F-C595BAABB3CC}" type="presOf" srcId="{6E5FE416-76B6-4E94-A275-B27294F61DCF}" destId="{5471AC12-26AA-488F-B356-DA5F8F581415}" srcOrd="0" destOrd="0" presId="urn:microsoft.com/office/officeart/2005/8/layout/orgChart1"/>
    <dgm:cxn modelId="{60C1CB0C-0C51-454D-812A-79D12490BA4C}" type="presOf" srcId="{D9D7EC64-DDC1-4904-A4E2-90A4ED2BFBD3}" destId="{6E34DC7F-7B61-40C0-B793-9AF45B800852}" srcOrd="0" destOrd="0" presId="urn:microsoft.com/office/officeart/2005/8/layout/orgChart1"/>
    <dgm:cxn modelId="{F0D7A010-5418-423A-BD05-30702C75E821}" type="presOf" srcId="{6E5FE416-76B6-4E94-A275-B27294F61DCF}" destId="{9DD91AF9-4CE5-4EDC-A43A-08E1A60B9DC3}" srcOrd="1" destOrd="0" presId="urn:microsoft.com/office/officeart/2005/8/layout/orgChart1"/>
    <dgm:cxn modelId="{D6794F11-D1CF-4EF3-8D28-AA6133AF990D}" type="presOf" srcId="{6DBA3E87-B548-4F6D-ABFD-6E41BE6F236E}" destId="{0D88C02A-B5D3-465C-9A73-FC888501692A}" srcOrd="0" destOrd="0" presId="urn:microsoft.com/office/officeart/2005/8/layout/orgChart1"/>
    <dgm:cxn modelId="{C3A5C214-4FE5-4C9B-8C3C-C6A02E9A74D1}" type="presOf" srcId="{C7188110-0536-4E3D-B13A-0C340F5F60EA}" destId="{A1E5F3C9-8757-4123-A5C2-6A44F3C2B9DD}" srcOrd="0" destOrd="0" presId="urn:microsoft.com/office/officeart/2005/8/layout/orgChart1"/>
    <dgm:cxn modelId="{8233B821-B5E8-44BC-80B9-454C26203B92}" type="presOf" srcId="{40B28816-E867-48E7-9065-7BBDCC615101}" destId="{6E391070-2355-4047-86C9-CC6C46DEB07B}" srcOrd="1" destOrd="0" presId="urn:microsoft.com/office/officeart/2005/8/layout/orgChart1"/>
    <dgm:cxn modelId="{F10D1327-830F-457B-B9E2-91DEE2B51BA3}" srcId="{243670AE-7844-4700-9FBF-19FB11A837D6}" destId="{DC6BB05B-B83D-464F-AD99-2AD9EFA3D7CF}" srcOrd="1" destOrd="0" parTransId="{47F2A36B-1F21-468C-9AE5-E77B0D902CB1}" sibTransId="{D0263AEF-9B49-4ACB-9D73-C7F5496D03A5}"/>
    <dgm:cxn modelId="{4DF1CF2D-CF80-48A0-9B86-B06529804802}" type="presOf" srcId="{B9B48844-6221-454C-8177-BDDAC472D08D}" destId="{71E46D94-AE2B-4A5E-9A99-734BDE600F29}" srcOrd="0" destOrd="0" presId="urn:microsoft.com/office/officeart/2005/8/layout/orgChart1"/>
    <dgm:cxn modelId="{3E046336-395E-4528-B59A-D601A2191908}" srcId="{6E5FE416-76B6-4E94-A275-B27294F61DCF}" destId="{47D67B6A-AF7E-4283-AF64-C4C088EB79F9}" srcOrd="1" destOrd="0" parTransId="{D9D42B3C-342A-4BA1-BEFB-FF8EC8B01F50}" sibTransId="{F2B7458B-CCB6-4A84-91B3-09BD8FB9F02B}"/>
    <dgm:cxn modelId="{22AC5D61-EAF3-4B3F-A511-323F91537B9F}" type="presOf" srcId="{4A904B0D-66CC-4792-8204-CF517A566CD9}" destId="{07687A10-F3EE-4A7C-9491-2D51FEC62D61}" srcOrd="0" destOrd="0" presId="urn:microsoft.com/office/officeart/2005/8/layout/orgChart1"/>
    <dgm:cxn modelId="{4EAE6744-45FA-4A97-B727-37D8F556B68C}" srcId="{47D67B6A-AF7E-4283-AF64-C4C088EB79F9}" destId="{4A904B0D-66CC-4792-8204-CF517A566CD9}" srcOrd="1" destOrd="0" parTransId="{44A7CF04-5BD4-4D3E-895F-16C1EAC6E12E}" sibTransId="{83296DC5-8FDC-4566-9784-A03C72C6BACF}"/>
    <dgm:cxn modelId="{C627F869-57D0-462C-881C-667A1E1AF04A}" type="presOf" srcId="{D9D7EC64-DDC1-4904-A4E2-90A4ED2BFBD3}" destId="{073E1BDE-042A-4137-A342-27509DF693EE}" srcOrd="1" destOrd="0" presId="urn:microsoft.com/office/officeart/2005/8/layout/orgChart1"/>
    <dgm:cxn modelId="{E56EE54C-A179-4158-90B0-C76738102562}" type="presOf" srcId="{243670AE-7844-4700-9FBF-19FB11A837D6}" destId="{6564913D-9A48-42C6-92B4-824256FA821C}" srcOrd="1" destOrd="0" presId="urn:microsoft.com/office/officeart/2005/8/layout/orgChart1"/>
    <dgm:cxn modelId="{0D02644E-B4D5-44FF-9A87-25B771A6CBB8}" type="presOf" srcId="{0F3681B0-BF8C-4DBE-AAB6-F245D0EC0DE1}" destId="{87872690-9DF5-45A4-A644-D626778F44FB}" srcOrd="0" destOrd="0" presId="urn:microsoft.com/office/officeart/2005/8/layout/orgChart1"/>
    <dgm:cxn modelId="{AF168E51-807E-4DFD-A2BE-DA9600D71727}" type="presOf" srcId="{4A904B0D-66CC-4792-8204-CF517A566CD9}" destId="{8DE87883-C2F6-4DDC-ADD8-E6FB87AC8704}" srcOrd="1" destOrd="0" presId="urn:microsoft.com/office/officeart/2005/8/layout/orgChart1"/>
    <dgm:cxn modelId="{2A109452-CF4A-4C65-B14B-95AA25FDF09E}" srcId="{6E5FE416-76B6-4E94-A275-B27294F61DCF}" destId="{0F3681B0-BF8C-4DBE-AAB6-F245D0EC0DE1}" srcOrd="0" destOrd="0" parTransId="{380267E6-81D3-4662-BBBF-60A357CB9853}" sibTransId="{5BFCE762-FA9F-40EA-813F-AA6D0B1CEA8C}"/>
    <dgm:cxn modelId="{A3C70B55-0192-4D28-A4C5-68E49E376CE7}" type="presOf" srcId="{D564D5E2-219C-4BD1-BE6A-8BC9569A561D}" destId="{F80E99C0-5476-4A5F-84F9-4937EBBBC0D5}" srcOrd="0" destOrd="0" presId="urn:microsoft.com/office/officeart/2005/8/layout/orgChart1"/>
    <dgm:cxn modelId="{C10BD076-F432-4190-8AFD-D1504CABAC49}" type="presOf" srcId="{5242D3B4-E970-4FFD-B540-B6994801FE5D}" destId="{7C8BBC33-57AB-48D0-8DAA-F6C4D0B540EF}" srcOrd="0" destOrd="0" presId="urn:microsoft.com/office/officeart/2005/8/layout/orgChart1"/>
    <dgm:cxn modelId="{6CA0DC77-3F5F-4EBF-B405-25D3D3E7BACC}" type="presOf" srcId="{40B28816-E867-48E7-9065-7BBDCC615101}" destId="{D458F063-B192-4B78-AA55-E1493924A23F}" srcOrd="0" destOrd="0" presId="urn:microsoft.com/office/officeart/2005/8/layout/orgChart1"/>
    <dgm:cxn modelId="{54639258-DD0A-456E-93E6-D9A40209DF80}" type="presOf" srcId="{380267E6-81D3-4662-BBBF-60A357CB9853}" destId="{8321E22E-34B7-4CD4-AA76-A28A9E6094B3}" srcOrd="0" destOrd="0" presId="urn:microsoft.com/office/officeart/2005/8/layout/orgChart1"/>
    <dgm:cxn modelId="{51322B7A-07EB-4270-90B8-D9D4C2F85AA1}" type="presOf" srcId="{243670AE-7844-4700-9FBF-19FB11A837D6}" destId="{77995CC4-E79D-4D07-AD82-4178E2FFC4BB}" srcOrd="0" destOrd="0" presId="urn:microsoft.com/office/officeart/2005/8/layout/orgChart1"/>
    <dgm:cxn modelId="{D7943E7E-9570-4DF0-AD4A-28A633FCE64D}" type="presOf" srcId="{F8E57753-353F-4BEE-B590-7D5D582EC3E5}" destId="{39B30D0C-0BE0-4476-9D12-64261FB496C9}" srcOrd="1" destOrd="0" presId="urn:microsoft.com/office/officeart/2005/8/layout/orgChart1"/>
    <dgm:cxn modelId="{05539F84-CA07-40F4-9D7E-7FC656931677}" type="presOf" srcId="{C7188110-0536-4E3D-B13A-0C340F5F60EA}" destId="{1690C835-6F64-4A27-B62F-50D8D3110A81}" srcOrd="1" destOrd="0" presId="urn:microsoft.com/office/officeart/2005/8/layout/orgChart1"/>
    <dgm:cxn modelId="{E88BC28D-CEDD-4C7A-BCA4-7D168DB7B8AC}" srcId="{0F3681B0-BF8C-4DBE-AAB6-F245D0EC0DE1}" destId="{B9B48844-6221-454C-8177-BDDAC472D08D}" srcOrd="1" destOrd="0" parTransId="{56C354DC-1160-42A5-8DAA-5F48EEA307DB}" sibTransId="{524BD801-C134-41A2-8D82-27EA53D73A3D}"/>
    <dgm:cxn modelId="{B40B8390-FCA1-4A8E-B3D6-7FA06E76C4A1}" srcId="{C7188110-0536-4E3D-B13A-0C340F5F60EA}" destId="{49E2BA75-263A-45C8-8567-91138EAE376B}" srcOrd="1" destOrd="0" parTransId="{3C13888F-61D4-4BC9-B7F6-B8D33A321581}" sibTransId="{28712996-24CE-4FCC-872A-F77D0AFA8409}"/>
    <dgm:cxn modelId="{75B10391-888C-492A-AAC5-47FA3163D5CC}" type="presOf" srcId="{DF8F8BCA-232A-4A3B-B794-01085C086D63}" destId="{67671D3E-831B-4695-A8F0-13F30FCADAED}" srcOrd="1" destOrd="0" presId="urn:microsoft.com/office/officeart/2005/8/layout/orgChart1"/>
    <dgm:cxn modelId="{404D8291-EB87-41C8-A9F9-42D955D590D7}" srcId="{243670AE-7844-4700-9FBF-19FB11A837D6}" destId="{40B28816-E867-48E7-9065-7BBDCC615101}" srcOrd="0" destOrd="0" parTransId="{87D23280-4019-4CB8-8B07-5935CA371498}" sibTransId="{12000DF4-FF12-427C-9ECB-FB484A6CD698}"/>
    <dgm:cxn modelId="{D2149B93-0114-42C8-990A-D2ECFD029F21}" srcId="{0F3681B0-BF8C-4DBE-AAB6-F245D0EC0DE1}" destId="{E2782A8B-6B59-4CAA-8847-CCF12EA86866}" srcOrd="0" destOrd="0" parTransId="{6DBA3E87-B548-4F6D-ABFD-6E41BE6F236E}" sibTransId="{D3148B06-4BD3-4039-B315-93EE6038F307}"/>
    <dgm:cxn modelId="{96FFC594-9983-47CE-AB35-E43E2B99CB70}" srcId="{5242D3B4-E970-4FFD-B540-B6994801FE5D}" destId="{6E5FE416-76B6-4E94-A275-B27294F61DCF}" srcOrd="0" destOrd="0" parTransId="{F33AB623-0EF6-46A9-AE89-D073476799FA}" sibTransId="{9B6E3C2E-3A07-44E7-8993-EE9CB69F6FA6}"/>
    <dgm:cxn modelId="{4FA62999-2DB2-4F31-9C6E-C1546659E446}" type="presOf" srcId="{DF8F8BCA-232A-4A3B-B794-01085C086D63}" destId="{A9543FDA-D957-4473-8286-62E475AD8919}" srcOrd="0" destOrd="0" presId="urn:microsoft.com/office/officeart/2005/8/layout/orgChart1"/>
    <dgm:cxn modelId="{2B4A4099-15DC-45AA-8270-1BBA61EEBDE4}" srcId="{47D67B6A-AF7E-4283-AF64-C4C088EB79F9}" destId="{C7188110-0536-4E3D-B13A-0C340F5F60EA}" srcOrd="0" destOrd="0" parTransId="{2881FCD4-8EEE-4629-9A2C-28FDCF0F23EB}" sibTransId="{6F332DBF-6228-403C-A0CB-BADC83E9AA76}"/>
    <dgm:cxn modelId="{3D0A659F-EDE1-44CC-AC8F-A4609DD2E1D8}" srcId="{C7188110-0536-4E3D-B13A-0C340F5F60EA}" destId="{F8E57753-353F-4BEE-B590-7D5D582EC3E5}" srcOrd="2" destOrd="0" parTransId="{229108B4-A805-43D3-AAA8-54919F0E8E7C}" sibTransId="{08F0D111-8B53-474A-A3B4-9B72F76D5124}"/>
    <dgm:cxn modelId="{CE2A65A5-3218-415A-98B6-AA3AEC97DE32}" type="presOf" srcId="{49E2BA75-263A-45C8-8567-91138EAE376B}" destId="{A3DB9B17-6C8C-4750-9054-56FE55364896}" srcOrd="0" destOrd="0" presId="urn:microsoft.com/office/officeart/2005/8/layout/orgChart1"/>
    <dgm:cxn modelId="{BF3CFAA5-6BC8-45BC-BC8E-4D2B4FB2BA07}" type="presOf" srcId="{0F3681B0-BF8C-4DBE-AAB6-F245D0EC0DE1}" destId="{2752BD7D-6549-424F-8ABD-B3783C8DF357}" srcOrd="1" destOrd="0" presId="urn:microsoft.com/office/officeart/2005/8/layout/orgChart1"/>
    <dgm:cxn modelId="{93C53EA7-DE8C-4540-9B74-49F94FFEF639}" type="presOf" srcId="{DC6BB05B-B83D-464F-AD99-2AD9EFA3D7CF}" destId="{4CB5E42D-8427-4ABF-8154-AE74CBDA51E1}" srcOrd="0" destOrd="0" presId="urn:microsoft.com/office/officeart/2005/8/layout/orgChart1"/>
    <dgm:cxn modelId="{09E5A7AB-4ECC-401F-9E56-F8C8679CC4B3}" type="presOf" srcId="{44A7CF04-5BD4-4D3E-895F-16C1EAC6E12E}" destId="{5F152591-48D5-41C8-B5C2-65CC7CACB4B9}" srcOrd="0" destOrd="0" presId="urn:microsoft.com/office/officeart/2005/8/layout/orgChart1"/>
    <dgm:cxn modelId="{35FF44AF-170A-4472-8DA2-5EE8FE19CDC1}" srcId="{C7188110-0536-4E3D-B13A-0C340F5F60EA}" destId="{D9D7EC64-DDC1-4904-A4E2-90A4ED2BFBD3}" srcOrd="0" destOrd="0" parTransId="{D564D5E2-219C-4BD1-BE6A-8BC9569A561D}" sibTransId="{62912CE9-6ABA-454E-89A0-F50D2F180F66}"/>
    <dgm:cxn modelId="{D900E1B5-0CE0-458D-8ED8-36ECE2594B87}" type="presOf" srcId="{3C13888F-61D4-4BC9-B7F6-B8D33A321581}" destId="{019538CB-F9E7-407A-991D-1531C5091C90}" srcOrd="0" destOrd="0" presId="urn:microsoft.com/office/officeart/2005/8/layout/orgChart1"/>
    <dgm:cxn modelId="{2B7236B7-5D73-4DD4-9076-FA35DAC6C208}" srcId="{47D67B6A-AF7E-4283-AF64-C4C088EB79F9}" destId="{DF8F8BCA-232A-4A3B-B794-01085C086D63}" srcOrd="2" destOrd="0" parTransId="{D897371B-9561-404C-94C5-C270221CC20D}" sibTransId="{1112D987-A47F-47B2-9DD0-7A65D0FA5CED}"/>
    <dgm:cxn modelId="{A9D37FB8-D0F0-4E05-992C-57A9CD7D6202}" type="presOf" srcId="{D9D42B3C-342A-4BA1-BEFB-FF8EC8B01F50}" destId="{F8EA8EC0-C049-4B33-9077-A738C44555C4}" srcOrd="0" destOrd="0" presId="urn:microsoft.com/office/officeart/2005/8/layout/orgChart1"/>
    <dgm:cxn modelId="{BA4384B8-86F8-4955-859D-3F1A9F68F989}" type="presOf" srcId="{229108B4-A805-43D3-AAA8-54919F0E8E7C}" destId="{6854117A-1639-4F30-AF3E-9AFA0F1B61EB}" srcOrd="0" destOrd="0" presId="urn:microsoft.com/office/officeart/2005/8/layout/orgChart1"/>
    <dgm:cxn modelId="{D804EDBC-EA27-434B-B713-E8A13C062325}" type="presOf" srcId="{87D23280-4019-4CB8-8B07-5935CA371498}" destId="{120B2AE8-10BE-469A-8C61-77BE7F31E772}" srcOrd="0" destOrd="0" presId="urn:microsoft.com/office/officeart/2005/8/layout/orgChart1"/>
    <dgm:cxn modelId="{1C94FFBD-A23D-4CA7-9967-4957A49869F1}" type="presOf" srcId="{47D67B6A-AF7E-4283-AF64-C4C088EB79F9}" destId="{AC2B97D2-0583-4454-A679-2E7C2DB77539}" srcOrd="1" destOrd="0" presId="urn:microsoft.com/office/officeart/2005/8/layout/orgChart1"/>
    <dgm:cxn modelId="{7BF38DC0-4353-4AFD-A72B-F6EC4A79F6A9}" type="presOf" srcId="{2881FCD4-8EEE-4629-9A2C-28FDCF0F23EB}" destId="{6E362637-04F4-4807-98D6-12CC1EB7DE15}" srcOrd="0" destOrd="0" presId="urn:microsoft.com/office/officeart/2005/8/layout/orgChart1"/>
    <dgm:cxn modelId="{DB9DB4C9-2DB5-4EB8-B34B-7AEDB9C1AA21}" type="presOf" srcId="{47D67B6A-AF7E-4283-AF64-C4C088EB79F9}" destId="{0815B6CD-307E-404F-B2F6-D8B30C467C86}" srcOrd="0" destOrd="0" presId="urn:microsoft.com/office/officeart/2005/8/layout/orgChart1"/>
    <dgm:cxn modelId="{D0A258CA-A448-460A-840A-DA9C86E04019}" type="presOf" srcId="{D897371B-9561-404C-94C5-C270221CC20D}" destId="{50126857-9431-4DBB-8733-F093918C25BA}" srcOrd="0" destOrd="0" presId="urn:microsoft.com/office/officeart/2005/8/layout/orgChart1"/>
    <dgm:cxn modelId="{4CC20BCD-4A3C-467F-9B39-B54AD5EA4342}" type="presOf" srcId="{B9B48844-6221-454C-8177-BDDAC472D08D}" destId="{49F32727-F0A9-4CC7-BCA5-D1C64ED2F8ED}" srcOrd="1" destOrd="0" presId="urn:microsoft.com/office/officeart/2005/8/layout/orgChart1"/>
    <dgm:cxn modelId="{804F45CF-F7E8-4492-936E-6208786C6756}" type="presOf" srcId="{E2782A8B-6B59-4CAA-8847-CCF12EA86866}" destId="{17A329CD-005D-4C41-B96B-8CEB5B3CA369}" srcOrd="0" destOrd="0" presId="urn:microsoft.com/office/officeart/2005/8/layout/orgChart1"/>
    <dgm:cxn modelId="{8F0FFBD1-BC1F-4760-AB71-9744806B424E}" type="presOf" srcId="{47F2A36B-1F21-468C-9AE5-E77B0D902CB1}" destId="{30C3A2C1-BD43-416A-8B6C-652A749AF4FF}" srcOrd="0" destOrd="0" presId="urn:microsoft.com/office/officeart/2005/8/layout/orgChart1"/>
    <dgm:cxn modelId="{083598D2-9FFF-40B4-A303-73C9CFC0939E}" type="presOf" srcId="{3BE04946-5BAB-4B5B-AA19-11736D781E5A}" destId="{000A23EB-B720-4076-A23B-5B0C03AEA0DC}" srcOrd="0" destOrd="0" presId="urn:microsoft.com/office/officeart/2005/8/layout/orgChart1"/>
    <dgm:cxn modelId="{C82276DE-106E-49BF-A313-96AF804D4771}" type="presOf" srcId="{DC6BB05B-B83D-464F-AD99-2AD9EFA3D7CF}" destId="{26A6C69B-0989-4EBA-AC50-7432CBBE7548}" srcOrd="1" destOrd="0" presId="urn:microsoft.com/office/officeart/2005/8/layout/orgChart1"/>
    <dgm:cxn modelId="{78A563E1-023A-4AF9-9EF6-E61749E3C291}" type="presOf" srcId="{F8E57753-353F-4BEE-B590-7D5D582EC3E5}" destId="{A53C36D1-C786-41E2-A5AB-D4FEECCD7961}" srcOrd="0" destOrd="0" presId="urn:microsoft.com/office/officeart/2005/8/layout/orgChart1"/>
    <dgm:cxn modelId="{8E453BE3-AA19-48AB-9B6D-75FBDC7B0B4A}" srcId="{47D67B6A-AF7E-4283-AF64-C4C088EB79F9}" destId="{243670AE-7844-4700-9FBF-19FB11A837D6}" srcOrd="3" destOrd="0" parTransId="{3BE04946-5BAB-4B5B-AA19-11736D781E5A}" sibTransId="{484C127C-3EAA-41F3-96CC-95E2C47508CD}"/>
    <dgm:cxn modelId="{CAB57BEB-D5E9-4DA2-9FC3-6CBA9C4C12B1}" type="presOf" srcId="{56C354DC-1160-42A5-8DAA-5F48EEA307DB}" destId="{B0D0DD54-CE01-4A02-A40D-9D3893D50BBC}" srcOrd="0" destOrd="0" presId="urn:microsoft.com/office/officeart/2005/8/layout/orgChart1"/>
    <dgm:cxn modelId="{888425FB-C2A2-4E8C-905C-1F87F9928D39}" type="presOf" srcId="{49E2BA75-263A-45C8-8567-91138EAE376B}" destId="{31C0C266-4D22-41E0-AA87-8A42EB90F2A4}" srcOrd="1" destOrd="0" presId="urn:microsoft.com/office/officeart/2005/8/layout/orgChart1"/>
    <dgm:cxn modelId="{4F9CEAFF-B98B-4F04-935D-CE11FD5C2627}" type="presOf" srcId="{E2782A8B-6B59-4CAA-8847-CCF12EA86866}" destId="{ABB224B0-8786-448A-85AF-83EBC9E92DCE}" srcOrd="1" destOrd="0" presId="urn:microsoft.com/office/officeart/2005/8/layout/orgChart1"/>
    <dgm:cxn modelId="{98907D61-D459-45F8-8604-81373B84DB05}" type="presParOf" srcId="{7C8BBC33-57AB-48D0-8DAA-F6C4D0B540EF}" destId="{7D895B32-C71A-44DD-9FB1-E8E4972E4BAA}" srcOrd="0" destOrd="0" presId="urn:microsoft.com/office/officeart/2005/8/layout/orgChart1"/>
    <dgm:cxn modelId="{00CCE57C-9648-4E71-866B-C3628C48EB21}" type="presParOf" srcId="{7D895B32-C71A-44DD-9FB1-E8E4972E4BAA}" destId="{5215CA28-EB8C-47E8-A5A6-94EC05F54F9F}" srcOrd="0" destOrd="0" presId="urn:microsoft.com/office/officeart/2005/8/layout/orgChart1"/>
    <dgm:cxn modelId="{B3705D77-451B-47C3-AF3D-0D558EE71D7E}" type="presParOf" srcId="{5215CA28-EB8C-47E8-A5A6-94EC05F54F9F}" destId="{5471AC12-26AA-488F-B356-DA5F8F581415}" srcOrd="0" destOrd="0" presId="urn:microsoft.com/office/officeart/2005/8/layout/orgChart1"/>
    <dgm:cxn modelId="{D3BC827B-4FD1-4B80-A108-7FA45E6D20BF}" type="presParOf" srcId="{5215CA28-EB8C-47E8-A5A6-94EC05F54F9F}" destId="{9DD91AF9-4CE5-4EDC-A43A-08E1A60B9DC3}" srcOrd="1" destOrd="0" presId="urn:microsoft.com/office/officeart/2005/8/layout/orgChart1"/>
    <dgm:cxn modelId="{AC64414E-7D94-4B21-A40B-770DD03D3233}" type="presParOf" srcId="{7D895B32-C71A-44DD-9FB1-E8E4972E4BAA}" destId="{3C1A3140-1A40-4C62-B972-D4E2B1115A82}" srcOrd="1" destOrd="0" presId="urn:microsoft.com/office/officeart/2005/8/layout/orgChart1"/>
    <dgm:cxn modelId="{3392941B-40E7-4DE1-8038-A1CB187179C0}" type="presParOf" srcId="{7D895B32-C71A-44DD-9FB1-E8E4972E4BAA}" destId="{3B215BE2-8D2D-479C-AF62-61274D941084}" srcOrd="2" destOrd="0" presId="urn:microsoft.com/office/officeart/2005/8/layout/orgChart1"/>
    <dgm:cxn modelId="{A5680088-D68F-4F10-8CD5-3CD19B128DD9}" type="presParOf" srcId="{3B215BE2-8D2D-479C-AF62-61274D941084}" destId="{8321E22E-34B7-4CD4-AA76-A28A9E6094B3}" srcOrd="0" destOrd="0" presId="urn:microsoft.com/office/officeart/2005/8/layout/orgChart1"/>
    <dgm:cxn modelId="{3ED44C95-3198-4090-9212-1D0202583977}" type="presParOf" srcId="{3B215BE2-8D2D-479C-AF62-61274D941084}" destId="{FF5C8705-7148-44FE-8065-E926D78163F5}" srcOrd="1" destOrd="0" presId="urn:microsoft.com/office/officeart/2005/8/layout/orgChart1"/>
    <dgm:cxn modelId="{DC47947A-958F-4306-8AE6-997D25837099}" type="presParOf" srcId="{FF5C8705-7148-44FE-8065-E926D78163F5}" destId="{CB2F54CD-E0E5-49C5-BFCA-3A8C7D76B863}" srcOrd="0" destOrd="0" presId="urn:microsoft.com/office/officeart/2005/8/layout/orgChart1"/>
    <dgm:cxn modelId="{D4306AD8-C7E9-4CDE-836E-C87FE93B3769}" type="presParOf" srcId="{CB2F54CD-E0E5-49C5-BFCA-3A8C7D76B863}" destId="{87872690-9DF5-45A4-A644-D626778F44FB}" srcOrd="0" destOrd="0" presId="urn:microsoft.com/office/officeart/2005/8/layout/orgChart1"/>
    <dgm:cxn modelId="{0596C637-93B7-4E34-A5F5-3771CA69E210}" type="presParOf" srcId="{CB2F54CD-E0E5-49C5-BFCA-3A8C7D76B863}" destId="{2752BD7D-6549-424F-8ABD-B3783C8DF357}" srcOrd="1" destOrd="0" presId="urn:microsoft.com/office/officeart/2005/8/layout/orgChart1"/>
    <dgm:cxn modelId="{2FD59B52-68E5-4B79-A319-25DF1AB0A6D4}" type="presParOf" srcId="{FF5C8705-7148-44FE-8065-E926D78163F5}" destId="{85193EFF-4999-4FFB-A12E-B5398AE796AF}" srcOrd="1" destOrd="0" presId="urn:microsoft.com/office/officeart/2005/8/layout/orgChart1"/>
    <dgm:cxn modelId="{B56E7E67-444E-4B2D-9BCD-C5EAFEE76118}" type="presParOf" srcId="{85193EFF-4999-4FFB-A12E-B5398AE796AF}" destId="{0D88C02A-B5D3-465C-9A73-FC888501692A}" srcOrd="0" destOrd="0" presId="urn:microsoft.com/office/officeart/2005/8/layout/orgChart1"/>
    <dgm:cxn modelId="{3F683AEF-D425-4DC0-BBD1-F661FDDB5BFD}" type="presParOf" srcId="{85193EFF-4999-4FFB-A12E-B5398AE796AF}" destId="{AE4BE556-D077-41C9-8304-19B34D934537}" srcOrd="1" destOrd="0" presId="urn:microsoft.com/office/officeart/2005/8/layout/orgChart1"/>
    <dgm:cxn modelId="{325E6E2C-01D5-439F-9916-1AF431BB4C5C}" type="presParOf" srcId="{AE4BE556-D077-41C9-8304-19B34D934537}" destId="{B1904611-E6D6-4E15-A3DB-025869C6E564}" srcOrd="0" destOrd="0" presId="urn:microsoft.com/office/officeart/2005/8/layout/orgChart1"/>
    <dgm:cxn modelId="{DD5987CA-3AF0-4F61-81B7-D9A0C73C7FFB}" type="presParOf" srcId="{B1904611-E6D6-4E15-A3DB-025869C6E564}" destId="{17A329CD-005D-4C41-B96B-8CEB5B3CA369}" srcOrd="0" destOrd="0" presId="urn:microsoft.com/office/officeart/2005/8/layout/orgChart1"/>
    <dgm:cxn modelId="{3AAF826B-8A78-433D-9783-056D38F4ED81}" type="presParOf" srcId="{B1904611-E6D6-4E15-A3DB-025869C6E564}" destId="{ABB224B0-8786-448A-85AF-83EBC9E92DCE}" srcOrd="1" destOrd="0" presId="urn:microsoft.com/office/officeart/2005/8/layout/orgChart1"/>
    <dgm:cxn modelId="{B15E40EC-BF5F-41C6-846A-7456139F5D1D}" type="presParOf" srcId="{AE4BE556-D077-41C9-8304-19B34D934537}" destId="{5368D781-453B-48DB-9D93-0E84D225ACC8}" srcOrd="1" destOrd="0" presId="urn:microsoft.com/office/officeart/2005/8/layout/orgChart1"/>
    <dgm:cxn modelId="{9A0B3E29-B3A2-4C03-AADD-C8708360553D}" type="presParOf" srcId="{AE4BE556-D077-41C9-8304-19B34D934537}" destId="{7F145405-A2C5-4984-B12C-1B53E512A27F}" srcOrd="2" destOrd="0" presId="urn:microsoft.com/office/officeart/2005/8/layout/orgChart1"/>
    <dgm:cxn modelId="{6D9E662E-3602-458E-BBB8-29F725BA629A}" type="presParOf" srcId="{85193EFF-4999-4FFB-A12E-B5398AE796AF}" destId="{B0D0DD54-CE01-4A02-A40D-9D3893D50BBC}" srcOrd="2" destOrd="0" presId="urn:microsoft.com/office/officeart/2005/8/layout/orgChart1"/>
    <dgm:cxn modelId="{011E3C70-47B7-42F9-962A-9318EA4A1D68}" type="presParOf" srcId="{85193EFF-4999-4FFB-A12E-B5398AE796AF}" destId="{FD1DD3C1-AE7F-442D-998D-44C2D9D237A7}" srcOrd="3" destOrd="0" presId="urn:microsoft.com/office/officeart/2005/8/layout/orgChart1"/>
    <dgm:cxn modelId="{918FBCDA-5B56-43C3-92F3-54FDFCB5C7AC}" type="presParOf" srcId="{FD1DD3C1-AE7F-442D-998D-44C2D9D237A7}" destId="{41C096E9-4141-4985-A8B2-D4CE18F303D0}" srcOrd="0" destOrd="0" presId="urn:microsoft.com/office/officeart/2005/8/layout/orgChart1"/>
    <dgm:cxn modelId="{722F04C0-9A8C-4140-8D9E-B447A00517C6}" type="presParOf" srcId="{41C096E9-4141-4985-A8B2-D4CE18F303D0}" destId="{71E46D94-AE2B-4A5E-9A99-734BDE600F29}" srcOrd="0" destOrd="0" presId="urn:microsoft.com/office/officeart/2005/8/layout/orgChart1"/>
    <dgm:cxn modelId="{3779F9F6-454A-4245-81EC-53853C077F0A}" type="presParOf" srcId="{41C096E9-4141-4985-A8B2-D4CE18F303D0}" destId="{49F32727-F0A9-4CC7-BCA5-D1C64ED2F8ED}" srcOrd="1" destOrd="0" presId="urn:microsoft.com/office/officeart/2005/8/layout/orgChart1"/>
    <dgm:cxn modelId="{03B19D82-1408-4048-BE50-1D21E28C98FE}" type="presParOf" srcId="{FD1DD3C1-AE7F-442D-998D-44C2D9D237A7}" destId="{8A183D05-9730-4271-A275-F9A994FEB770}" srcOrd="1" destOrd="0" presId="urn:microsoft.com/office/officeart/2005/8/layout/orgChart1"/>
    <dgm:cxn modelId="{6623D391-1E87-49C5-A4B0-0ACC55A03724}" type="presParOf" srcId="{FD1DD3C1-AE7F-442D-998D-44C2D9D237A7}" destId="{02B592B3-F7CA-45FF-8005-1CF2631C58F5}" srcOrd="2" destOrd="0" presId="urn:microsoft.com/office/officeart/2005/8/layout/orgChart1"/>
    <dgm:cxn modelId="{1E3BA315-F8C5-4907-9D3C-D9992F77855C}" type="presParOf" srcId="{FF5C8705-7148-44FE-8065-E926D78163F5}" destId="{416158E0-551B-4453-A75C-BB9ED7475AF2}" srcOrd="2" destOrd="0" presId="urn:microsoft.com/office/officeart/2005/8/layout/orgChart1"/>
    <dgm:cxn modelId="{404EAEBB-C38B-4A37-AC50-0F18DDF93D9F}" type="presParOf" srcId="{3B215BE2-8D2D-479C-AF62-61274D941084}" destId="{F8EA8EC0-C049-4B33-9077-A738C44555C4}" srcOrd="2" destOrd="0" presId="urn:microsoft.com/office/officeart/2005/8/layout/orgChart1"/>
    <dgm:cxn modelId="{52AB2324-557F-4DFB-AC9A-949C659532DC}" type="presParOf" srcId="{3B215BE2-8D2D-479C-AF62-61274D941084}" destId="{3AD6C970-C315-4641-BCF7-DAD7FE572E94}" srcOrd="3" destOrd="0" presId="urn:microsoft.com/office/officeart/2005/8/layout/orgChart1"/>
    <dgm:cxn modelId="{33D49DC5-CAD7-4570-B0B9-DDD54881C4D4}" type="presParOf" srcId="{3AD6C970-C315-4641-BCF7-DAD7FE572E94}" destId="{B7E07A82-FA00-4EF3-9C3D-402BBBC68DCF}" srcOrd="0" destOrd="0" presId="urn:microsoft.com/office/officeart/2005/8/layout/orgChart1"/>
    <dgm:cxn modelId="{23CF3ABB-48B8-4188-83B3-5DFEDFFA4540}" type="presParOf" srcId="{B7E07A82-FA00-4EF3-9C3D-402BBBC68DCF}" destId="{0815B6CD-307E-404F-B2F6-D8B30C467C86}" srcOrd="0" destOrd="0" presId="urn:microsoft.com/office/officeart/2005/8/layout/orgChart1"/>
    <dgm:cxn modelId="{15A04037-7C52-4C9F-B5A5-4B0FCCE4FBBC}" type="presParOf" srcId="{B7E07A82-FA00-4EF3-9C3D-402BBBC68DCF}" destId="{AC2B97D2-0583-4454-A679-2E7C2DB77539}" srcOrd="1" destOrd="0" presId="urn:microsoft.com/office/officeart/2005/8/layout/orgChart1"/>
    <dgm:cxn modelId="{95D55914-3BF2-4257-BB22-030CC6F904CE}" type="presParOf" srcId="{3AD6C970-C315-4641-BCF7-DAD7FE572E94}" destId="{575628B9-748B-4C10-B7DD-42E7F848712B}" srcOrd="1" destOrd="0" presId="urn:microsoft.com/office/officeart/2005/8/layout/orgChart1"/>
    <dgm:cxn modelId="{E7FC9CE2-BC1C-4751-8659-DAFBE246EA52}" type="presParOf" srcId="{575628B9-748B-4C10-B7DD-42E7F848712B}" destId="{6E362637-04F4-4807-98D6-12CC1EB7DE15}" srcOrd="0" destOrd="0" presId="urn:microsoft.com/office/officeart/2005/8/layout/orgChart1"/>
    <dgm:cxn modelId="{45DA5765-D9DD-456D-AFBB-06E7AF79BE3E}" type="presParOf" srcId="{575628B9-748B-4C10-B7DD-42E7F848712B}" destId="{B545D874-5A68-4A52-A3D0-199531682C30}" srcOrd="1" destOrd="0" presId="urn:microsoft.com/office/officeart/2005/8/layout/orgChart1"/>
    <dgm:cxn modelId="{BF917212-3667-45E4-886A-CD318F3F7211}" type="presParOf" srcId="{B545D874-5A68-4A52-A3D0-199531682C30}" destId="{04E9887D-943E-4FBF-BADB-6B7AD25CCC0D}" srcOrd="0" destOrd="0" presId="urn:microsoft.com/office/officeart/2005/8/layout/orgChart1"/>
    <dgm:cxn modelId="{A4490043-09A2-453C-B79C-F94D8FAB2243}" type="presParOf" srcId="{04E9887D-943E-4FBF-BADB-6B7AD25CCC0D}" destId="{A1E5F3C9-8757-4123-A5C2-6A44F3C2B9DD}" srcOrd="0" destOrd="0" presId="urn:microsoft.com/office/officeart/2005/8/layout/orgChart1"/>
    <dgm:cxn modelId="{8A876DEA-9E4E-4CF1-99A9-77B35AEBBC8C}" type="presParOf" srcId="{04E9887D-943E-4FBF-BADB-6B7AD25CCC0D}" destId="{1690C835-6F64-4A27-B62F-50D8D3110A81}" srcOrd="1" destOrd="0" presId="urn:microsoft.com/office/officeart/2005/8/layout/orgChart1"/>
    <dgm:cxn modelId="{2C552FE6-53EF-43C0-B5F7-72B5BE4D9412}" type="presParOf" srcId="{B545D874-5A68-4A52-A3D0-199531682C30}" destId="{3F75CD56-6511-46EE-8AD0-714B0C1CC6DD}" srcOrd="1" destOrd="0" presId="urn:microsoft.com/office/officeart/2005/8/layout/orgChart1"/>
    <dgm:cxn modelId="{7F0ABC61-C2D0-437E-B798-48BD320F4DFC}" type="presParOf" srcId="{3F75CD56-6511-46EE-8AD0-714B0C1CC6DD}" destId="{F80E99C0-5476-4A5F-84F9-4937EBBBC0D5}" srcOrd="0" destOrd="0" presId="urn:microsoft.com/office/officeart/2005/8/layout/orgChart1"/>
    <dgm:cxn modelId="{3E6A0624-6F2A-4097-B15C-0156B8360EBA}" type="presParOf" srcId="{3F75CD56-6511-46EE-8AD0-714B0C1CC6DD}" destId="{65F69C8A-88A2-44BE-B4F2-73D771254508}" srcOrd="1" destOrd="0" presId="urn:microsoft.com/office/officeart/2005/8/layout/orgChart1"/>
    <dgm:cxn modelId="{7AC9770E-5C5F-4B2C-B281-FD1252B40C43}" type="presParOf" srcId="{65F69C8A-88A2-44BE-B4F2-73D771254508}" destId="{850E5A1F-FFE6-4CA9-938D-90C4017CB616}" srcOrd="0" destOrd="0" presId="urn:microsoft.com/office/officeart/2005/8/layout/orgChart1"/>
    <dgm:cxn modelId="{71D7F6A9-5DFF-4611-BC67-61E2BD8F13B6}" type="presParOf" srcId="{850E5A1F-FFE6-4CA9-938D-90C4017CB616}" destId="{6E34DC7F-7B61-40C0-B793-9AF45B800852}" srcOrd="0" destOrd="0" presId="urn:microsoft.com/office/officeart/2005/8/layout/orgChart1"/>
    <dgm:cxn modelId="{9A4E0DDF-8D77-45C0-9047-C2A7AA50ACEB}" type="presParOf" srcId="{850E5A1F-FFE6-4CA9-938D-90C4017CB616}" destId="{073E1BDE-042A-4137-A342-27509DF693EE}" srcOrd="1" destOrd="0" presId="urn:microsoft.com/office/officeart/2005/8/layout/orgChart1"/>
    <dgm:cxn modelId="{21822152-F66B-472B-BAAD-08D5A38E8EEA}" type="presParOf" srcId="{65F69C8A-88A2-44BE-B4F2-73D771254508}" destId="{4955362C-9DA4-429F-BD8C-64D2F4089977}" srcOrd="1" destOrd="0" presId="urn:microsoft.com/office/officeart/2005/8/layout/orgChart1"/>
    <dgm:cxn modelId="{D06461F7-62D2-4D0A-A851-6A98112473B6}" type="presParOf" srcId="{65F69C8A-88A2-44BE-B4F2-73D771254508}" destId="{A55366BC-2E6C-4B60-865C-C297EE621846}" srcOrd="2" destOrd="0" presId="urn:microsoft.com/office/officeart/2005/8/layout/orgChart1"/>
    <dgm:cxn modelId="{49AE01D9-6148-4093-81D6-062B3DA76FF7}" type="presParOf" srcId="{3F75CD56-6511-46EE-8AD0-714B0C1CC6DD}" destId="{019538CB-F9E7-407A-991D-1531C5091C90}" srcOrd="2" destOrd="0" presId="urn:microsoft.com/office/officeart/2005/8/layout/orgChart1"/>
    <dgm:cxn modelId="{1C9A4D16-DEC6-4E9D-B290-BCD06C883471}" type="presParOf" srcId="{3F75CD56-6511-46EE-8AD0-714B0C1CC6DD}" destId="{4154D031-BB57-4910-901B-0231058ABC91}" srcOrd="3" destOrd="0" presId="urn:microsoft.com/office/officeart/2005/8/layout/orgChart1"/>
    <dgm:cxn modelId="{A13341E0-750E-45F1-92BC-9375D7BDC3EA}" type="presParOf" srcId="{4154D031-BB57-4910-901B-0231058ABC91}" destId="{3F1B8BDA-B55F-421A-8A52-11B9C500A3FB}" srcOrd="0" destOrd="0" presId="urn:microsoft.com/office/officeart/2005/8/layout/orgChart1"/>
    <dgm:cxn modelId="{9F9EB948-3A27-49C4-93ED-1DAA893B3CB0}" type="presParOf" srcId="{3F1B8BDA-B55F-421A-8A52-11B9C500A3FB}" destId="{A3DB9B17-6C8C-4750-9054-56FE55364896}" srcOrd="0" destOrd="0" presId="urn:microsoft.com/office/officeart/2005/8/layout/orgChart1"/>
    <dgm:cxn modelId="{CA5B018D-D61E-4EE3-B082-1FE971248AF4}" type="presParOf" srcId="{3F1B8BDA-B55F-421A-8A52-11B9C500A3FB}" destId="{31C0C266-4D22-41E0-AA87-8A42EB90F2A4}" srcOrd="1" destOrd="0" presId="urn:microsoft.com/office/officeart/2005/8/layout/orgChart1"/>
    <dgm:cxn modelId="{3BB1F082-0DDD-4362-938E-CE0C7668A562}" type="presParOf" srcId="{4154D031-BB57-4910-901B-0231058ABC91}" destId="{9701BA74-F191-4FF9-93D0-3EBC98858E62}" srcOrd="1" destOrd="0" presId="urn:microsoft.com/office/officeart/2005/8/layout/orgChart1"/>
    <dgm:cxn modelId="{0A460A89-5C8A-4BE5-AC5A-894F4738523D}" type="presParOf" srcId="{4154D031-BB57-4910-901B-0231058ABC91}" destId="{8A180302-FD55-446B-8F1E-30139428BE9B}" srcOrd="2" destOrd="0" presId="urn:microsoft.com/office/officeart/2005/8/layout/orgChart1"/>
    <dgm:cxn modelId="{618089D9-2F90-43EC-9A5D-229D432020C7}" type="presParOf" srcId="{3F75CD56-6511-46EE-8AD0-714B0C1CC6DD}" destId="{6854117A-1639-4F30-AF3E-9AFA0F1B61EB}" srcOrd="4" destOrd="0" presId="urn:microsoft.com/office/officeart/2005/8/layout/orgChart1"/>
    <dgm:cxn modelId="{8EC78B25-C31C-45A5-98B5-FF55BCD58595}" type="presParOf" srcId="{3F75CD56-6511-46EE-8AD0-714B0C1CC6DD}" destId="{E8F63EC1-4327-4731-B704-787FF10B95D2}" srcOrd="5" destOrd="0" presId="urn:microsoft.com/office/officeart/2005/8/layout/orgChart1"/>
    <dgm:cxn modelId="{4391C3CD-04CB-442A-9F2B-6276B9E7FF10}" type="presParOf" srcId="{E8F63EC1-4327-4731-B704-787FF10B95D2}" destId="{F7517EAC-49FF-4443-B1A3-926F4C9CC4AB}" srcOrd="0" destOrd="0" presId="urn:microsoft.com/office/officeart/2005/8/layout/orgChart1"/>
    <dgm:cxn modelId="{44A05519-ACC3-43F0-BDBF-4A37B1AE4152}" type="presParOf" srcId="{F7517EAC-49FF-4443-B1A3-926F4C9CC4AB}" destId="{A53C36D1-C786-41E2-A5AB-D4FEECCD7961}" srcOrd="0" destOrd="0" presId="urn:microsoft.com/office/officeart/2005/8/layout/orgChart1"/>
    <dgm:cxn modelId="{4E326469-80A4-47C8-831E-C15D739B1668}" type="presParOf" srcId="{F7517EAC-49FF-4443-B1A3-926F4C9CC4AB}" destId="{39B30D0C-0BE0-4476-9D12-64261FB496C9}" srcOrd="1" destOrd="0" presId="urn:microsoft.com/office/officeart/2005/8/layout/orgChart1"/>
    <dgm:cxn modelId="{DA174703-8654-496F-A3F5-6D13B301FC28}" type="presParOf" srcId="{E8F63EC1-4327-4731-B704-787FF10B95D2}" destId="{AF11C674-10F1-4566-B11D-1CF984A57914}" srcOrd="1" destOrd="0" presId="urn:microsoft.com/office/officeart/2005/8/layout/orgChart1"/>
    <dgm:cxn modelId="{D794A279-E88F-4751-BFFA-15D8E37CF80B}" type="presParOf" srcId="{E8F63EC1-4327-4731-B704-787FF10B95D2}" destId="{150108AD-FDA3-4E49-BD6C-B53102B19D67}" srcOrd="2" destOrd="0" presId="urn:microsoft.com/office/officeart/2005/8/layout/orgChart1"/>
    <dgm:cxn modelId="{93A24A6D-C811-400F-8501-46F0BAA3C79E}" type="presParOf" srcId="{B545D874-5A68-4A52-A3D0-199531682C30}" destId="{55233493-B5A2-42E5-9922-8F819A3DF999}" srcOrd="2" destOrd="0" presId="urn:microsoft.com/office/officeart/2005/8/layout/orgChart1"/>
    <dgm:cxn modelId="{9F67ADA2-0C39-43F9-B813-F1C9828CE4D6}" type="presParOf" srcId="{575628B9-748B-4C10-B7DD-42E7F848712B}" destId="{5F152591-48D5-41C8-B5C2-65CC7CACB4B9}" srcOrd="2" destOrd="0" presId="urn:microsoft.com/office/officeart/2005/8/layout/orgChart1"/>
    <dgm:cxn modelId="{8E0407B9-72A2-479C-B83A-43640B4D480A}" type="presParOf" srcId="{575628B9-748B-4C10-B7DD-42E7F848712B}" destId="{68D4B03B-4F9B-424C-A7EE-55A676F2FEEC}" srcOrd="3" destOrd="0" presId="urn:microsoft.com/office/officeart/2005/8/layout/orgChart1"/>
    <dgm:cxn modelId="{3A09AFAC-EBBC-4CE7-8057-50834F5093FC}" type="presParOf" srcId="{68D4B03B-4F9B-424C-A7EE-55A676F2FEEC}" destId="{0C330F49-E2B5-4DF5-B888-61201777E3B8}" srcOrd="0" destOrd="0" presId="urn:microsoft.com/office/officeart/2005/8/layout/orgChart1"/>
    <dgm:cxn modelId="{2A598ECA-BAA3-4B8F-A693-1982663FECB6}" type="presParOf" srcId="{0C330F49-E2B5-4DF5-B888-61201777E3B8}" destId="{07687A10-F3EE-4A7C-9491-2D51FEC62D61}" srcOrd="0" destOrd="0" presId="urn:microsoft.com/office/officeart/2005/8/layout/orgChart1"/>
    <dgm:cxn modelId="{877D4950-718D-42BD-BD7A-BFEF152A326E}" type="presParOf" srcId="{0C330F49-E2B5-4DF5-B888-61201777E3B8}" destId="{8DE87883-C2F6-4DDC-ADD8-E6FB87AC8704}" srcOrd="1" destOrd="0" presId="urn:microsoft.com/office/officeart/2005/8/layout/orgChart1"/>
    <dgm:cxn modelId="{27A3FA34-306D-4B73-8637-53260E72D96E}" type="presParOf" srcId="{68D4B03B-4F9B-424C-A7EE-55A676F2FEEC}" destId="{26FAE62B-28AC-4AFA-B3BC-D14EC3BEDE81}" srcOrd="1" destOrd="0" presId="urn:microsoft.com/office/officeart/2005/8/layout/orgChart1"/>
    <dgm:cxn modelId="{CC4B1090-78F6-48A3-8CC6-68E4B51BB9F0}" type="presParOf" srcId="{68D4B03B-4F9B-424C-A7EE-55A676F2FEEC}" destId="{47B0D1E2-A3A7-4FE5-A66F-A7D405011CDC}" srcOrd="2" destOrd="0" presId="urn:microsoft.com/office/officeart/2005/8/layout/orgChart1"/>
    <dgm:cxn modelId="{87B966F4-C5ED-4BE6-9282-BEADCB8B50E1}" type="presParOf" srcId="{575628B9-748B-4C10-B7DD-42E7F848712B}" destId="{50126857-9431-4DBB-8733-F093918C25BA}" srcOrd="4" destOrd="0" presId="urn:microsoft.com/office/officeart/2005/8/layout/orgChart1"/>
    <dgm:cxn modelId="{3412EBE5-EEF2-4D80-A2E9-78430DE68FAB}" type="presParOf" srcId="{575628B9-748B-4C10-B7DD-42E7F848712B}" destId="{49BE6765-D2FD-446B-AE85-F98E021AF2A4}" srcOrd="5" destOrd="0" presId="urn:microsoft.com/office/officeart/2005/8/layout/orgChart1"/>
    <dgm:cxn modelId="{84F76F62-A148-40A9-9C22-534F27905DA0}" type="presParOf" srcId="{49BE6765-D2FD-446B-AE85-F98E021AF2A4}" destId="{88099F68-9BAF-477B-8691-D85720D68188}" srcOrd="0" destOrd="0" presId="urn:microsoft.com/office/officeart/2005/8/layout/orgChart1"/>
    <dgm:cxn modelId="{04C2C5CE-295C-40E2-99B0-EE298FD8426B}" type="presParOf" srcId="{88099F68-9BAF-477B-8691-D85720D68188}" destId="{A9543FDA-D957-4473-8286-62E475AD8919}" srcOrd="0" destOrd="0" presId="urn:microsoft.com/office/officeart/2005/8/layout/orgChart1"/>
    <dgm:cxn modelId="{D42E47E6-6643-43DF-8EDA-B46F9065822F}" type="presParOf" srcId="{88099F68-9BAF-477B-8691-D85720D68188}" destId="{67671D3E-831B-4695-A8F0-13F30FCADAED}" srcOrd="1" destOrd="0" presId="urn:microsoft.com/office/officeart/2005/8/layout/orgChart1"/>
    <dgm:cxn modelId="{33407568-8C45-4A13-8F16-2EB8DCCC895A}" type="presParOf" srcId="{49BE6765-D2FD-446B-AE85-F98E021AF2A4}" destId="{B6A173DD-5BFF-4D9B-A03B-2BBF8ABF6CE1}" srcOrd="1" destOrd="0" presId="urn:microsoft.com/office/officeart/2005/8/layout/orgChart1"/>
    <dgm:cxn modelId="{946C7EC2-E06F-4E61-A7B9-583C3205A6CD}" type="presParOf" srcId="{49BE6765-D2FD-446B-AE85-F98E021AF2A4}" destId="{F296AAF9-9A8B-4399-A5A0-8890B4574BCD}" srcOrd="2" destOrd="0" presId="urn:microsoft.com/office/officeart/2005/8/layout/orgChart1"/>
    <dgm:cxn modelId="{2EC8817B-B85D-4A17-9CA6-D35EACA95533}" type="presParOf" srcId="{575628B9-748B-4C10-B7DD-42E7F848712B}" destId="{000A23EB-B720-4076-A23B-5B0C03AEA0DC}" srcOrd="6" destOrd="0" presId="urn:microsoft.com/office/officeart/2005/8/layout/orgChart1"/>
    <dgm:cxn modelId="{59655AF1-1BFE-4A16-A148-DA2593BEED2C}" type="presParOf" srcId="{575628B9-748B-4C10-B7DD-42E7F848712B}" destId="{734045E0-50C2-425C-B71B-4080A5F18AF6}" srcOrd="7" destOrd="0" presId="urn:microsoft.com/office/officeart/2005/8/layout/orgChart1"/>
    <dgm:cxn modelId="{24EA7244-E25E-4FA8-B948-78A79F1FE9F6}" type="presParOf" srcId="{734045E0-50C2-425C-B71B-4080A5F18AF6}" destId="{90D4C6BC-6E2F-469E-852B-4D005374669A}" srcOrd="0" destOrd="0" presId="urn:microsoft.com/office/officeart/2005/8/layout/orgChart1"/>
    <dgm:cxn modelId="{DDB5B4C0-DB94-48E8-BD4F-61F0BD1A6988}" type="presParOf" srcId="{90D4C6BC-6E2F-469E-852B-4D005374669A}" destId="{77995CC4-E79D-4D07-AD82-4178E2FFC4BB}" srcOrd="0" destOrd="0" presId="urn:microsoft.com/office/officeart/2005/8/layout/orgChart1"/>
    <dgm:cxn modelId="{570A7F7B-4538-436C-AD43-487065322511}" type="presParOf" srcId="{90D4C6BC-6E2F-469E-852B-4D005374669A}" destId="{6564913D-9A48-42C6-92B4-824256FA821C}" srcOrd="1" destOrd="0" presId="urn:microsoft.com/office/officeart/2005/8/layout/orgChart1"/>
    <dgm:cxn modelId="{38D1D9AB-7E40-461B-85B6-1CEA453F9DA2}" type="presParOf" srcId="{734045E0-50C2-425C-B71B-4080A5F18AF6}" destId="{BFBEFDA2-FBB8-4EA5-A215-41317DC1353D}" srcOrd="1" destOrd="0" presId="urn:microsoft.com/office/officeart/2005/8/layout/orgChart1"/>
    <dgm:cxn modelId="{E9CA86C6-03F6-4CC8-8342-C67D629085D3}" type="presParOf" srcId="{BFBEFDA2-FBB8-4EA5-A215-41317DC1353D}" destId="{120B2AE8-10BE-469A-8C61-77BE7F31E772}" srcOrd="0" destOrd="0" presId="urn:microsoft.com/office/officeart/2005/8/layout/orgChart1"/>
    <dgm:cxn modelId="{E2A6CC60-879B-49FA-935B-E0D51FF9ACE0}" type="presParOf" srcId="{BFBEFDA2-FBB8-4EA5-A215-41317DC1353D}" destId="{7EC38B47-50E1-461A-BE68-C0984559F693}" srcOrd="1" destOrd="0" presId="urn:microsoft.com/office/officeart/2005/8/layout/orgChart1"/>
    <dgm:cxn modelId="{5C8731C6-A138-4776-AB18-B8ED5DF71D9E}" type="presParOf" srcId="{7EC38B47-50E1-461A-BE68-C0984559F693}" destId="{FC8A7715-F6F4-4DA4-8A0C-4380236345A9}" srcOrd="0" destOrd="0" presId="urn:microsoft.com/office/officeart/2005/8/layout/orgChart1"/>
    <dgm:cxn modelId="{7784E947-4125-4DF6-A61B-5B6D0E0F25AD}" type="presParOf" srcId="{FC8A7715-F6F4-4DA4-8A0C-4380236345A9}" destId="{D458F063-B192-4B78-AA55-E1493924A23F}" srcOrd="0" destOrd="0" presId="urn:microsoft.com/office/officeart/2005/8/layout/orgChart1"/>
    <dgm:cxn modelId="{2C77E49F-85EE-4558-9C7D-2BA221623A1F}" type="presParOf" srcId="{FC8A7715-F6F4-4DA4-8A0C-4380236345A9}" destId="{6E391070-2355-4047-86C9-CC6C46DEB07B}" srcOrd="1" destOrd="0" presId="urn:microsoft.com/office/officeart/2005/8/layout/orgChart1"/>
    <dgm:cxn modelId="{0978DEDA-962D-48FD-9A15-39296534ED0F}" type="presParOf" srcId="{7EC38B47-50E1-461A-BE68-C0984559F693}" destId="{0D90128B-AEA9-47A1-BF36-28EB9E236C57}" srcOrd="1" destOrd="0" presId="urn:microsoft.com/office/officeart/2005/8/layout/orgChart1"/>
    <dgm:cxn modelId="{F97F632D-0FAF-4132-9331-462A830CAF5C}" type="presParOf" srcId="{7EC38B47-50E1-461A-BE68-C0984559F693}" destId="{3EEF91BA-D2FC-427B-9C03-D121AE08CDDB}" srcOrd="2" destOrd="0" presId="urn:microsoft.com/office/officeart/2005/8/layout/orgChart1"/>
    <dgm:cxn modelId="{A13E9DAD-0845-402C-9F58-356D1D12C245}" type="presParOf" srcId="{BFBEFDA2-FBB8-4EA5-A215-41317DC1353D}" destId="{30C3A2C1-BD43-416A-8B6C-652A749AF4FF}" srcOrd="2" destOrd="0" presId="urn:microsoft.com/office/officeart/2005/8/layout/orgChart1"/>
    <dgm:cxn modelId="{C88C84A6-1639-4C82-892E-AA3913855D28}" type="presParOf" srcId="{BFBEFDA2-FBB8-4EA5-A215-41317DC1353D}" destId="{7A649C7F-9A8E-4071-B35F-5BBA53E994A7}" srcOrd="3" destOrd="0" presId="urn:microsoft.com/office/officeart/2005/8/layout/orgChart1"/>
    <dgm:cxn modelId="{8055D360-5EFB-4781-B518-DC108118DEE3}" type="presParOf" srcId="{7A649C7F-9A8E-4071-B35F-5BBA53E994A7}" destId="{B413BE6F-25EE-4693-971B-4CA33F4F1E5B}" srcOrd="0" destOrd="0" presId="urn:microsoft.com/office/officeart/2005/8/layout/orgChart1"/>
    <dgm:cxn modelId="{47B09603-C015-46C9-818D-FF34DD48ED38}" type="presParOf" srcId="{B413BE6F-25EE-4693-971B-4CA33F4F1E5B}" destId="{4CB5E42D-8427-4ABF-8154-AE74CBDA51E1}" srcOrd="0" destOrd="0" presId="urn:microsoft.com/office/officeart/2005/8/layout/orgChart1"/>
    <dgm:cxn modelId="{1B028F6E-6DE3-4A78-8C30-6982C2B42AD1}" type="presParOf" srcId="{B413BE6F-25EE-4693-971B-4CA33F4F1E5B}" destId="{26A6C69B-0989-4EBA-AC50-7432CBBE7548}" srcOrd="1" destOrd="0" presId="urn:microsoft.com/office/officeart/2005/8/layout/orgChart1"/>
    <dgm:cxn modelId="{29FB874E-404F-4C37-8D89-F56C20D3EAEA}" type="presParOf" srcId="{7A649C7F-9A8E-4071-B35F-5BBA53E994A7}" destId="{3B8A9D82-10DF-426B-934E-35325B62B3E0}" srcOrd="1" destOrd="0" presId="urn:microsoft.com/office/officeart/2005/8/layout/orgChart1"/>
    <dgm:cxn modelId="{8FDEA397-E149-4D2D-A08B-56A0F49AE832}" type="presParOf" srcId="{7A649C7F-9A8E-4071-B35F-5BBA53E994A7}" destId="{C321E183-AA85-4B5B-B7B6-67614C1F4F6C}" srcOrd="2" destOrd="0" presId="urn:microsoft.com/office/officeart/2005/8/layout/orgChart1"/>
    <dgm:cxn modelId="{CBDDFAA9-F614-44A8-AE61-BF1B5AE8007D}" type="presParOf" srcId="{734045E0-50C2-425C-B71B-4080A5F18AF6}" destId="{ED79AD02-3E56-4749-8C0D-0C0493348A53}" srcOrd="2" destOrd="0" presId="urn:microsoft.com/office/officeart/2005/8/layout/orgChart1"/>
    <dgm:cxn modelId="{08F8F96D-072D-447E-B502-7AD50FBF7AAC}" type="presParOf" srcId="{3AD6C970-C315-4641-BCF7-DAD7FE572E94}" destId="{B32F49C3-7C36-438D-9322-791078273FCC}"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2AE78-C2F1-4ED0-B0C3-6C83F32A2F37}">
      <dsp:nvSpPr>
        <dsp:cNvPr id="0" name=""/>
        <dsp:cNvSpPr/>
      </dsp:nvSpPr>
      <dsp:spPr>
        <a:xfrm>
          <a:off x="4282" y="0"/>
          <a:ext cx="2401179" cy="569885"/>
        </a:xfrm>
        <a:prstGeom prst="homePlate">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pt-BR" sz="1400" b="1" kern="1200" dirty="0">
              <a:solidFill>
                <a:schemeClr val="bg2">
                  <a:lumMod val="25000"/>
                </a:schemeClr>
              </a:solidFill>
            </a:rPr>
            <a:t>60 dias</a:t>
          </a:r>
          <a:br>
            <a:rPr lang="pt-BR" sz="1400" kern="1200" dirty="0">
              <a:solidFill>
                <a:schemeClr val="bg2">
                  <a:lumMod val="25000"/>
                </a:schemeClr>
              </a:solidFill>
            </a:rPr>
          </a:br>
          <a:r>
            <a:rPr lang="pt-BR" sz="1400" kern="1200" dirty="0">
              <a:solidFill>
                <a:schemeClr val="bg2">
                  <a:lumMod val="25000"/>
                </a:schemeClr>
              </a:solidFill>
            </a:rPr>
            <a:t>(corridos)</a:t>
          </a:r>
        </a:p>
      </dsp:txBody>
      <dsp:txXfrm>
        <a:off x="4282" y="0"/>
        <a:ext cx="2258708" cy="569885"/>
      </dsp:txXfrm>
    </dsp:sp>
    <dsp:sp modelId="{542D4FF1-E4E0-4C9C-AD7B-28C8471F35A0}">
      <dsp:nvSpPr>
        <dsp:cNvPr id="0" name=""/>
        <dsp:cNvSpPr/>
      </dsp:nvSpPr>
      <dsp:spPr>
        <a:xfrm>
          <a:off x="1925226" y="0"/>
          <a:ext cx="2401179" cy="569885"/>
        </a:xfrm>
        <a:prstGeom prst="chevron">
          <a:avLst/>
        </a:prstGeom>
        <a:solidFill>
          <a:schemeClr val="accent6">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Até </a:t>
          </a:r>
          <a:r>
            <a:rPr lang="pt-BR" sz="1400" b="1" kern="1200" dirty="0">
              <a:solidFill>
                <a:schemeClr val="bg2">
                  <a:lumMod val="25000"/>
                </a:schemeClr>
              </a:solidFill>
            </a:rPr>
            <a:t>180 dias </a:t>
          </a:r>
          <a:r>
            <a:rPr lang="pt-BR" sz="1400" kern="1200" dirty="0">
              <a:solidFill>
                <a:schemeClr val="bg2">
                  <a:lumMod val="25000"/>
                </a:schemeClr>
              </a:solidFill>
            </a:rPr>
            <a:t>(corridos)</a:t>
          </a:r>
        </a:p>
      </dsp:txBody>
      <dsp:txXfrm>
        <a:off x="2210169" y="0"/>
        <a:ext cx="1831294" cy="569885"/>
      </dsp:txXfrm>
    </dsp:sp>
    <dsp:sp modelId="{85BFAE19-F02C-4382-913D-6EDFDCD2419C}">
      <dsp:nvSpPr>
        <dsp:cNvPr id="0" name=""/>
        <dsp:cNvSpPr/>
      </dsp:nvSpPr>
      <dsp:spPr>
        <a:xfrm>
          <a:off x="3846169" y="0"/>
          <a:ext cx="2401179" cy="569885"/>
        </a:xfrm>
        <a:prstGeom prst="chevron">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pt-BR" sz="1400" b="1" kern="1200" dirty="0">
              <a:solidFill>
                <a:schemeClr val="bg2">
                  <a:lumMod val="25000"/>
                </a:schemeClr>
              </a:solidFill>
            </a:rPr>
            <a:t>60 dias</a:t>
          </a:r>
          <a:br>
            <a:rPr lang="pt-BR" sz="1400" kern="1200" dirty="0">
              <a:solidFill>
                <a:schemeClr val="bg2">
                  <a:lumMod val="25000"/>
                </a:schemeClr>
              </a:solidFill>
            </a:rPr>
          </a:br>
          <a:r>
            <a:rPr lang="pt-BR" sz="1400" kern="1200" dirty="0">
              <a:solidFill>
                <a:schemeClr val="bg2">
                  <a:lumMod val="25000"/>
                </a:schemeClr>
              </a:solidFill>
            </a:rPr>
            <a:t>(úteis)</a:t>
          </a:r>
        </a:p>
      </dsp:txBody>
      <dsp:txXfrm>
        <a:off x="4131112" y="0"/>
        <a:ext cx="1831294" cy="569885"/>
      </dsp:txXfrm>
    </dsp:sp>
    <dsp:sp modelId="{A19708B3-5F6B-438E-BAD2-4DB9798219E9}">
      <dsp:nvSpPr>
        <dsp:cNvPr id="0" name=""/>
        <dsp:cNvSpPr/>
      </dsp:nvSpPr>
      <dsp:spPr>
        <a:xfrm>
          <a:off x="5767113" y="0"/>
          <a:ext cx="2781814" cy="569885"/>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pt-BR" sz="1400" b="1" kern="1200" dirty="0">
              <a:solidFill>
                <a:schemeClr val="bg2">
                  <a:lumMod val="25000"/>
                </a:schemeClr>
              </a:solidFill>
            </a:rPr>
            <a:t>&gt; 60 e &lt; 120</a:t>
          </a:r>
          <a:br>
            <a:rPr lang="pt-BR" sz="1400" b="1" kern="1200" dirty="0">
              <a:solidFill>
                <a:schemeClr val="bg2">
                  <a:lumMod val="25000"/>
                </a:schemeClr>
              </a:solidFill>
            </a:rPr>
          </a:br>
          <a:r>
            <a:rPr lang="pt-BR" sz="1400" kern="1200" dirty="0">
              <a:solidFill>
                <a:schemeClr val="bg2">
                  <a:lumMod val="25000"/>
                </a:schemeClr>
              </a:solidFill>
            </a:rPr>
            <a:t>(Período de Opção)</a:t>
          </a:r>
        </a:p>
      </dsp:txBody>
      <dsp:txXfrm>
        <a:off x="6052056" y="0"/>
        <a:ext cx="2211929" cy="569885"/>
      </dsp:txXfrm>
    </dsp:sp>
    <dsp:sp modelId="{06567DFC-5263-4446-94BC-43585539F7B8}">
      <dsp:nvSpPr>
        <dsp:cNvPr id="0" name=""/>
        <dsp:cNvSpPr/>
      </dsp:nvSpPr>
      <dsp:spPr>
        <a:xfrm>
          <a:off x="8068691" y="0"/>
          <a:ext cx="2401179" cy="569885"/>
        </a:xfrm>
        <a:prstGeom prst="chevron">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pt-BR" sz="1400" b="1" kern="1200" dirty="0">
              <a:solidFill>
                <a:schemeClr val="bg1"/>
              </a:solidFill>
            </a:rPr>
            <a:t>30 dias</a:t>
          </a:r>
          <a:br>
            <a:rPr lang="pt-BR" sz="1400" b="1" kern="1200" dirty="0">
              <a:solidFill>
                <a:schemeClr val="bg1"/>
              </a:solidFill>
            </a:rPr>
          </a:br>
          <a:r>
            <a:rPr lang="pt-BR" sz="1400" kern="1200" dirty="0">
              <a:solidFill>
                <a:schemeClr val="bg1"/>
              </a:solidFill>
            </a:rPr>
            <a:t>(corridos)</a:t>
          </a:r>
        </a:p>
      </dsp:txBody>
      <dsp:txXfrm>
        <a:off x="8353634" y="0"/>
        <a:ext cx="1831294" cy="569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0AF3F-6105-470B-B8A5-98C4AC4E8A7E}">
      <dsp:nvSpPr>
        <dsp:cNvPr id="0" name=""/>
        <dsp:cNvSpPr/>
      </dsp:nvSpPr>
      <dsp:spPr>
        <a:xfrm>
          <a:off x="4602" y="0"/>
          <a:ext cx="4024209" cy="987799"/>
        </a:xfrm>
        <a:prstGeom prst="homePlate">
          <a:avLst/>
        </a:prstGeom>
        <a:solidFill>
          <a:srgbClr val="A9D18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pt-BR" sz="1600" b="1" kern="1200" dirty="0">
              <a:solidFill>
                <a:schemeClr val="bg1"/>
              </a:solidFill>
            </a:rPr>
            <a:t>60 dias</a:t>
          </a:r>
        </a:p>
      </dsp:txBody>
      <dsp:txXfrm>
        <a:off x="4602" y="0"/>
        <a:ext cx="3777259" cy="987799"/>
      </dsp:txXfrm>
    </dsp:sp>
    <dsp:sp modelId="{BCAFB20A-DD63-46E1-BE69-51C070339819}">
      <dsp:nvSpPr>
        <dsp:cNvPr id="0" name=""/>
        <dsp:cNvSpPr/>
      </dsp:nvSpPr>
      <dsp:spPr>
        <a:xfrm>
          <a:off x="3223970" y="0"/>
          <a:ext cx="4024209" cy="987799"/>
        </a:xfrm>
        <a:prstGeom prst="chevron">
          <a:avLst/>
        </a:prstGeom>
        <a:solidFill>
          <a:srgbClr val="70AD4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pt-BR" sz="1600" b="1" kern="1200" dirty="0">
              <a:solidFill>
                <a:schemeClr val="bg1"/>
              </a:solidFill>
            </a:rPr>
            <a:t>+ 120 dias</a:t>
          </a:r>
        </a:p>
      </dsp:txBody>
      <dsp:txXfrm>
        <a:off x="3717870" y="0"/>
        <a:ext cx="3036410" cy="987799"/>
      </dsp:txXfrm>
    </dsp:sp>
    <dsp:sp modelId="{185F9D76-0A93-48A6-A8BD-4057C09737C1}">
      <dsp:nvSpPr>
        <dsp:cNvPr id="0" name=""/>
        <dsp:cNvSpPr/>
      </dsp:nvSpPr>
      <dsp:spPr>
        <a:xfrm>
          <a:off x="6443337" y="0"/>
          <a:ext cx="4024209" cy="987799"/>
        </a:xfrm>
        <a:prstGeom prst="chevron">
          <a:avLst/>
        </a:prstGeom>
        <a:solidFill>
          <a:srgbClr val="38572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pt-BR" sz="1600" b="1" kern="1200" dirty="0">
              <a:solidFill>
                <a:schemeClr val="bg1"/>
              </a:solidFill>
            </a:rPr>
            <a:t>+30 dias</a:t>
          </a:r>
        </a:p>
      </dsp:txBody>
      <dsp:txXfrm>
        <a:off x="6937237" y="0"/>
        <a:ext cx="3036410" cy="987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3A2C1-BD43-416A-8B6C-652A749AF4FF}">
      <dsp:nvSpPr>
        <dsp:cNvPr id="0" name=""/>
        <dsp:cNvSpPr/>
      </dsp:nvSpPr>
      <dsp:spPr>
        <a:xfrm>
          <a:off x="7913480" y="2135244"/>
          <a:ext cx="166565" cy="1299213"/>
        </a:xfrm>
        <a:custGeom>
          <a:avLst/>
          <a:gdLst/>
          <a:ahLst/>
          <a:cxnLst/>
          <a:rect l="0" t="0" r="0" b="0"/>
          <a:pathLst>
            <a:path>
              <a:moveTo>
                <a:pt x="0" y="0"/>
              </a:moveTo>
              <a:lnTo>
                <a:pt x="0" y="1299213"/>
              </a:lnTo>
              <a:lnTo>
                <a:pt x="166565" y="1299213"/>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120B2AE8-10BE-469A-8C61-77BE7F31E772}">
      <dsp:nvSpPr>
        <dsp:cNvPr id="0" name=""/>
        <dsp:cNvSpPr/>
      </dsp:nvSpPr>
      <dsp:spPr>
        <a:xfrm>
          <a:off x="7913480" y="2135244"/>
          <a:ext cx="166565" cy="510801"/>
        </a:xfrm>
        <a:custGeom>
          <a:avLst/>
          <a:gdLst/>
          <a:ahLst/>
          <a:cxnLst/>
          <a:rect l="0" t="0" r="0" b="0"/>
          <a:pathLst>
            <a:path>
              <a:moveTo>
                <a:pt x="0" y="0"/>
              </a:moveTo>
              <a:lnTo>
                <a:pt x="0" y="510801"/>
              </a:lnTo>
              <a:lnTo>
                <a:pt x="166565" y="510801"/>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000A23EB-B720-4076-A23B-5B0C03AEA0DC}">
      <dsp:nvSpPr>
        <dsp:cNvPr id="0" name=""/>
        <dsp:cNvSpPr/>
      </dsp:nvSpPr>
      <dsp:spPr>
        <a:xfrm>
          <a:off x="6254584" y="1346833"/>
          <a:ext cx="2103071" cy="233192"/>
        </a:xfrm>
        <a:custGeom>
          <a:avLst/>
          <a:gdLst/>
          <a:ahLst/>
          <a:cxnLst/>
          <a:rect l="0" t="0" r="0" b="0"/>
          <a:pathLst>
            <a:path>
              <a:moveTo>
                <a:pt x="0" y="0"/>
              </a:moveTo>
              <a:lnTo>
                <a:pt x="0" y="116596"/>
              </a:lnTo>
              <a:lnTo>
                <a:pt x="2103071" y="116596"/>
              </a:lnTo>
              <a:lnTo>
                <a:pt x="2103071" y="233192"/>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50126857-9431-4DBB-8733-F093918C25BA}">
      <dsp:nvSpPr>
        <dsp:cNvPr id="0" name=""/>
        <dsp:cNvSpPr/>
      </dsp:nvSpPr>
      <dsp:spPr>
        <a:xfrm>
          <a:off x="6254584" y="1346833"/>
          <a:ext cx="759440" cy="233192"/>
        </a:xfrm>
        <a:custGeom>
          <a:avLst/>
          <a:gdLst/>
          <a:ahLst/>
          <a:cxnLst/>
          <a:rect l="0" t="0" r="0" b="0"/>
          <a:pathLst>
            <a:path>
              <a:moveTo>
                <a:pt x="0" y="0"/>
              </a:moveTo>
              <a:lnTo>
                <a:pt x="0" y="116596"/>
              </a:lnTo>
              <a:lnTo>
                <a:pt x="759440" y="116596"/>
              </a:lnTo>
              <a:lnTo>
                <a:pt x="759440" y="233192"/>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5F152591-48D5-41C8-B5C2-65CC7CACB4B9}">
      <dsp:nvSpPr>
        <dsp:cNvPr id="0" name=""/>
        <dsp:cNvSpPr/>
      </dsp:nvSpPr>
      <dsp:spPr>
        <a:xfrm>
          <a:off x="5670393" y="1346833"/>
          <a:ext cx="584190" cy="233192"/>
        </a:xfrm>
        <a:custGeom>
          <a:avLst/>
          <a:gdLst/>
          <a:ahLst/>
          <a:cxnLst/>
          <a:rect l="0" t="0" r="0" b="0"/>
          <a:pathLst>
            <a:path>
              <a:moveTo>
                <a:pt x="584190" y="0"/>
              </a:moveTo>
              <a:lnTo>
                <a:pt x="584190" y="116596"/>
              </a:lnTo>
              <a:lnTo>
                <a:pt x="0" y="116596"/>
              </a:lnTo>
              <a:lnTo>
                <a:pt x="0" y="233192"/>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6854117A-1639-4F30-AF3E-9AFA0F1B61EB}">
      <dsp:nvSpPr>
        <dsp:cNvPr id="0" name=""/>
        <dsp:cNvSpPr/>
      </dsp:nvSpPr>
      <dsp:spPr>
        <a:xfrm>
          <a:off x="3724862" y="2135244"/>
          <a:ext cx="192853" cy="2087625"/>
        </a:xfrm>
        <a:custGeom>
          <a:avLst/>
          <a:gdLst/>
          <a:ahLst/>
          <a:cxnLst/>
          <a:rect l="0" t="0" r="0" b="0"/>
          <a:pathLst>
            <a:path>
              <a:moveTo>
                <a:pt x="0" y="0"/>
              </a:moveTo>
              <a:lnTo>
                <a:pt x="0" y="2087625"/>
              </a:lnTo>
              <a:lnTo>
                <a:pt x="192853" y="2087625"/>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019538CB-F9E7-407A-991D-1531C5091C90}">
      <dsp:nvSpPr>
        <dsp:cNvPr id="0" name=""/>
        <dsp:cNvSpPr/>
      </dsp:nvSpPr>
      <dsp:spPr>
        <a:xfrm>
          <a:off x="3724862" y="2135244"/>
          <a:ext cx="192853" cy="1299213"/>
        </a:xfrm>
        <a:custGeom>
          <a:avLst/>
          <a:gdLst/>
          <a:ahLst/>
          <a:cxnLst/>
          <a:rect l="0" t="0" r="0" b="0"/>
          <a:pathLst>
            <a:path>
              <a:moveTo>
                <a:pt x="0" y="0"/>
              </a:moveTo>
              <a:lnTo>
                <a:pt x="0" y="1299213"/>
              </a:lnTo>
              <a:lnTo>
                <a:pt x="192853" y="1299213"/>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F80E99C0-5476-4A5F-84F9-4937EBBBC0D5}">
      <dsp:nvSpPr>
        <dsp:cNvPr id="0" name=""/>
        <dsp:cNvSpPr/>
      </dsp:nvSpPr>
      <dsp:spPr>
        <a:xfrm>
          <a:off x="3724862" y="2135244"/>
          <a:ext cx="192853" cy="510801"/>
        </a:xfrm>
        <a:custGeom>
          <a:avLst/>
          <a:gdLst/>
          <a:ahLst/>
          <a:cxnLst/>
          <a:rect l="0" t="0" r="0" b="0"/>
          <a:pathLst>
            <a:path>
              <a:moveTo>
                <a:pt x="0" y="0"/>
              </a:moveTo>
              <a:lnTo>
                <a:pt x="0" y="510801"/>
              </a:lnTo>
              <a:lnTo>
                <a:pt x="192853" y="510801"/>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6E362637-04F4-4807-98D6-12CC1EB7DE15}">
      <dsp:nvSpPr>
        <dsp:cNvPr id="0" name=""/>
        <dsp:cNvSpPr/>
      </dsp:nvSpPr>
      <dsp:spPr>
        <a:xfrm>
          <a:off x="4239137" y="1346833"/>
          <a:ext cx="2015446" cy="233192"/>
        </a:xfrm>
        <a:custGeom>
          <a:avLst/>
          <a:gdLst/>
          <a:ahLst/>
          <a:cxnLst/>
          <a:rect l="0" t="0" r="0" b="0"/>
          <a:pathLst>
            <a:path>
              <a:moveTo>
                <a:pt x="2015446" y="0"/>
              </a:moveTo>
              <a:lnTo>
                <a:pt x="2015446" y="116596"/>
              </a:lnTo>
              <a:lnTo>
                <a:pt x="0" y="116596"/>
              </a:lnTo>
              <a:lnTo>
                <a:pt x="0" y="233192"/>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F8EA8EC0-C049-4B33-9077-A738C44555C4}">
      <dsp:nvSpPr>
        <dsp:cNvPr id="0" name=""/>
        <dsp:cNvSpPr/>
      </dsp:nvSpPr>
      <dsp:spPr>
        <a:xfrm>
          <a:off x="3479697" y="558421"/>
          <a:ext cx="2219667" cy="510801"/>
        </a:xfrm>
        <a:custGeom>
          <a:avLst/>
          <a:gdLst/>
          <a:ahLst/>
          <a:cxnLst/>
          <a:rect l="0" t="0" r="0" b="0"/>
          <a:pathLst>
            <a:path>
              <a:moveTo>
                <a:pt x="0" y="0"/>
              </a:moveTo>
              <a:lnTo>
                <a:pt x="0" y="510801"/>
              </a:lnTo>
              <a:lnTo>
                <a:pt x="2219667" y="510801"/>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B0D0DD54-CE01-4A02-A40D-9D3893D50BBC}">
      <dsp:nvSpPr>
        <dsp:cNvPr id="0" name=""/>
        <dsp:cNvSpPr/>
      </dsp:nvSpPr>
      <dsp:spPr>
        <a:xfrm>
          <a:off x="1760981" y="1346833"/>
          <a:ext cx="166565" cy="1299213"/>
        </a:xfrm>
        <a:custGeom>
          <a:avLst/>
          <a:gdLst/>
          <a:ahLst/>
          <a:cxnLst/>
          <a:rect l="0" t="0" r="0" b="0"/>
          <a:pathLst>
            <a:path>
              <a:moveTo>
                <a:pt x="0" y="0"/>
              </a:moveTo>
              <a:lnTo>
                <a:pt x="0" y="1299213"/>
              </a:lnTo>
              <a:lnTo>
                <a:pt x="166565" y="1299213"/>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0D88C02A-B5D3-465C-9A73-FC888501692A}">
      <dsp:nvSpPr>
        <dsp:cNvPr id="0" name=""/>
        <dsp:cNvSpPr/>
      </dsp:nvSpPr>
      <dsp:spPr>
        <a:xfrm>
          <a:off x="1760981" y="1346833"/>
          <a:ext cx="166565" cy="510801"/>
        </a:xfrm>
        <a:custGeom>
          <a:avLst/>
          <a:gdLst/>
          <a:ahLst/>
          <a:cxnLst/>
          <a:rect l="0" t="0" r="0" b="0"/>
          <a:pathLst>
            <a:path>
              <a:moveTo>
                <a:pt x="0" y="0"/>
              </a:moveTo>
              <a:lnTo>
                <a:pt x="0" y="510801"/>
              </a:lnTo>
              <a:lnTo>
                <a:pt x="166565" y="510801"/>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8321E22E-34B7-4CD4-AA76-A28A9E6094B3}">
      <dsp:nvSpPr>
        <dsp:cNvPr id="0" name=""/>
        <dsp:cNvSpPr/>
      </dsp:nvSpPr>
      <dsp:spPr>
        <a:xfrm>
          <a:off x="2316201" y="558421"/>
          <a:ext cx="1163495" cy="510801"/>
        </a:xfrm>
        <a:custGeom>
          <a:avLst/>
          <a:gdLst/>
          <a:ahLst/>
          <a:cxnLst/>
          <a:rect l="0" t="0" r="0" b="0"/>
          <a:pathLst>
            <a:path>
              <a:moveTo>
                <a:pt x="1163495" y="0"/>
              </a:moveTo>
              <a:lnTo>
                <a:pt x="1163495" y="510801"/>
              </a:lnTo>
              <a:lnTo>
                <a:pt x="0" y="510801"/>
              </a:lnTo>
            </a:path>
          </a:pathLst>
        </a:custGeom>
        <a:noFill/>
        <a:ln w="127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5471AC12-26AA-488F-B356-DA5F8F581415}">
      <dsp:nvSpPr>
        <dsp:cNvPr id="0" name=""/>
        <dsp:cNvSpPr/>
      </dsp:nvSpPr>
      <dsp:spPr>
        <a:xfrm>
          <a:off x="2404386" y="3201"/>
          <a:ext cx="2150620" cy="555219"/>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b="1" kern="1200" dirty="0"/>
            <a:t>Mais de  3 Anos?</a:t>
          </a:r>
        </a:p>
      </dsp:txBody>
      <dsp:txXfrm>
        <a:off x="2404386" y="3201"/>
        <a:ext cx="2150620" cy="555219"/>
      </dsp:txXfrm>
    </dsp:sp>
    <dsp:sp modelId="{87872690-9DF5-45A4-A644-D626778F44FB}">
      <dsp:nvSpPr>
        <dsp:cNvPr id="0" name=""/>
        <dsp:cNvSpPr/>
      </dsp:nvSpPr>
      <dsp:spPr>
        <a:xfrm>
          <a:off x="1205762" y="791613"/>
          <a:ext cx="1110439" cy="555219"/>
        </a:xfrm>
        <a:prstGeom prst="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t>NÃO</a:t>
          </a:r>
        </a:p>
      </dsp:txBody>
      <dsp:txXfrm>
        <a:off x="1205762" y="791613"/>
        <a:ext cx="1110439" cy="555219"/>
      </dsp:txXfrm>
    </dsp:sp>
    <dsp:sp modelId="{17A329CD-005D-4C41-B96B-8CEB5B3CA369}">
      <dsp:nvSpPr>
        <dsp:cNvPr id="0" name=""/>
        <dsp:cNvSpPr/>
      </dsp:nvSpPr>
      <dsp:spPr>
        <a:xfrm>
          <a:off x="1927547" y="1580025"/>
          <a:ext cx="1110439" cy="555219"/>
        </a:xfrm>
        <a:prstGeom prst="rect">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Resgate </a:t>
          </a:r>
        </a:p>
      </dsp:txBody>
      <dsp:txXfrm>
        <a:off x="1927547" y="1580025"/>
        <a:ext cx="1110439" cy="555219"/>
      </dsp:txXfrm>
    </dsp:sp>
    <dsp:sp modelId="{71E46D94-AE2B-4A5E-9A99-734BDE600F29}">
      <dsp:nvSpPr>
        <dsp:cNvPr id="0" name=""/>
        <dsp:cNvSpPr/>
      </dsp:nvSpPr>
      <dsp:spPr>
        <a:xfrm>
          <a:off x="1927547" y="2368437"/>
          <a:ext cx="1435553" cy="555219"/>
        </a:xfrm>
        <a:prstGeom prst="rect">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Autopatrocínio</a:t>
          </a:r>
        </a:p>
      </dsp:txBody>
      <dsp:txXfrm>
        <a:off x="1927547" y="2368437"/>
        <a:ext cx="1435553" cy="555219"/>
      </dsp:txXfrm>
    </dsp:sp>
    <dsp:sp modelId="{0815B6CD-307E-404F-B2F6-D8B30C467C86}">
      <dsp:nvSpPr>
        <dsp:cNvPr id="0" name=""/>
        <dsp:cNvSpPr/>
      </dsp:nvSpPr>
      <dsp:spPr>
        <a:xfrm>
          <a:off x="5699365" y="791613"/>
          <a:ext cx="1110439" cy="555219"/>
        </a:xfrm>
        <a:prstGeom prst="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t>SIM</a:t>
          </a:r>
        </a:p>
      </dsp:txBody>
      <dsp:txXfrm>
        <a:off x="5699365" y="791613"/>
        <a:ext cx="1110439" cy="555219"/>
      </dsp:txXfrm>
    </dsp:sp>
    <dsp:sp modelId="{A1E5F3C9-8757-4123-A5C2-6A44F3C2B9DD}">
      <dsp:nvSpPr>
        <dsp:cNvPr id="0" name=""/>
        <dsp:cNvSpPr/>
      </dsp:nvSpPr>
      <dsp:spPr>
        <a:xfrm>
          <a:off x="3596293" y="1580025"/>
          <a:ext cx="1285688" cy="555219"/>
        </a:xfrm>
        <a:prstGeom prst="rect">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Autopatrocínio </a:t>
          </a:r>
        </a:p>
      </dsp:txBody>
      <dsp:txXfrm>
        <a:off x="3596293" y="1580025"/>
        <a:ext cx="1285688" cy="555219"/>
      </dsp:txXfrm>
    </dsp:sp>
    <dsp:sp modelId="{6E34DC7F-7B61-40C0-B793-9AF45B800852}">
      <dsp:nvSpPr>
        <dsp:cNvPr id="0" name=""/>
        <dsp:cNvSpPr/>
      </dsp:nvSpPr>
      <dsp:spPr>
        <a:xfrm>
          <a:off x="3917715" y="2368437"/>
          <a:ext cx="1110439" cy="555219"/>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Resgate</a:t>
          </a:r>
        </a:p>
      </dsp:txBody>
      <dsp:txXfrm>
        <a:off x="3917715" y="2368437"/>
        <a:ext cx="1110439" cy="555219"/>
      </dsp:txXfrm>
    </dsp:sp>
    <dsp:sp modelId="{A3DB9B17-6C8C-4750-9054-56FE55364896}">
      <dsp:nvSpPr>
        <dsp:cNvPr id="0" name=""/>
        <dsp:cNvSpPr/>
      </dsp:nvSpPr>
      <dsp:spPr>
        <a:xfrm>
          <a:off x="3917715" y="3156848"/>
          <a:ext cx="1110439" cy="555219"/>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Portabilidade</a:t>
          </a:r>
        </a:p>
      </dsp:txBody>
      <dsp:txXfrm>
        <a:off x="3917715" y="3156848"/>
        <a:ext cx="1110439" cy="555219"/>
      </dsp:txXfrm>
    </dsp:sp>
    <dsp:sp modelId="{A53C36D1-C786-41E2-A5AB-D4FEECCD7961}">
      <dsp:nvSpPr>
        <dsp:cNvPr id="0" name=""/>
        <dsp:cNvSpPr/>
      </dsp:nvSpPr>
      <dsp:spPr>
        <a:xfrm>
          <a:off x="3917715" y="3945260"/>
          <a:ext cx="1110439" cy="555219"/>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BPD</a:t>
          </a:r>
        </a:p>
      </dsp:txBody>
      <dsp:txXfrm>
        <a:off x="3917715" y="3945260"/>
        <a:ext cx="1110439" cy="555219"/>
      </dsp:txXfrm>
    </dsp:sp>
    <dsp:sp modelId="{07687A10-F3EE-4A7C-9491-2D51FEC62D61}">
      <dsp:nvSpPr>
        <dsp:cNvPr id="0" name=""/>
        <dsp:cNvSpPr/>
      </dsp:nvSpPr>
      <dsp:spPr>
        <a:xfrm>
          <a:off x="5115174" y="1580025"/>
          <a:ext cx="1110439" cy="555219"/>
        </a:xfrm>
        <a:prstGeom prst="rect">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Resgate </a:t>
          </a:r>
        </a:p>
      </dsp:txBody>
      <dsp:txXfrm>
        <a:off x="5115174" y="1580025"/>
        <a:ext cx="1110439" cy="555219"/>
      </dsp:txXfrm>
    </dsp:sp>
    <dsp:sp modelId="{A9543FDA-D957-4473-8286-62E475AD8919}">
      <dsp:nvSpPr>
        <dsp:cNvPr id="0" name=""/>
        <dsp:cNvSpPr/>
      </dsp:nvSpPr>
      <dsp:spPr>
        <a:xfrm>
          <a:off x="6458805" y="1580025"/>
          <a:ext cx="1110439" cy="555219"/>
        </a:xfrm>
        <a:prstGeom prst="rect">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Portabilidade</a:t>
          </a:r>
        </a:p>
      </dsp:txBody>
      <dsp:txXfrm>
        <a:off x="6458805" y="1580025"/>
        <a:ext cx="1110439" cy="555219"/>
      </dsp:txXfrm>
    </dsp:sp>
    <dsp:sp modelId="{77995CC4-E79D-4D07-AD82-4178E2FFC4BB}">
      <dsp:nvSpPr>
        <dsp:cNvPr id="0" name=""/>
        <dsp:cNvSpPr/>
      </dsp:nvSpPr>
      <dsp:spPr>
        <a:xfrm>
          <a:off x="7802436" y="1580025"/>
          <a:ext cx="1110439" cy="555219"/>
        </a:xfrm>
        <a:prstGeom prst="rect">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BPD</a:t>
          </a:r>
        </a:p>
      </dsp:txBody>
      <dsp:txXfrm>
        <a:off x="7802436" y="1580025"/>
        <a:ext cx="1110439" cy="555219"/>
      </dsp:txXfrm>
    </dsp:sp>
    <dsp:sp modelId="{D458F063-B192-4B78-AA55-E1493924A23F}">
      <dsp:nvSpPr>
        <dsp:cNvPr id="0" name=""/>
        <dsp:cNvSpPr/>
      </dsp:nvSpPr>
      <dsp:spPr>
        <a:xfrm>
          <a:off x="8080046" y="2368437"/>
          <a:ext cx="1110439" cy="555219"/>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Portabilidade</a:t>
          </a:r>
        </a:p>
      </dsp:txBody>
      <dsp:txXfrm>
        <a:off x="8080046" y="2368437"/>
        <a:ext cx="1110439" cy="555219"/>
      </dsp:txXfrm>
    </dsp:sp>
    <dsp:sp modelId="{4CB5E42D-8427-4ABF-8154-AE74CBDA51E1}">
      <dsp:nvSpPr>
        <dsp:cNvPr id="0" name=""/>
        <dsp:cNvSpPr/>
      </dsp:nvSpPr>
      <dsp:spPr>
        <a:xfrm>
          <a:off x="8080046" y="3156848"/>
          <a:ext cx="1110439" cy="555219"/>
        </a:xfrm>
        <a:prstGeom prst="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2">
                  <a:lumMod val="25000"/>
                </a:schemeClr>
              </a:solidFill>
            </a:rPr>
            <a:t>Resgate </a:t>
          </a:r>
        </a:p>
      </dsp:txBody>
      <dsp:txXfrm>
        <a:off x="8080046" y="3156848"/>
        <a:ext cx="1110439" cy="55521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87A6B-C066-4C25-B4D2-7D242902D9C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AD03A77-4E42-454B-AA39-E6B99AD6F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0836795-CB4C-4615-8EC3-6678DC2091E6}"/>
              </a:ext>
            </a:extLst>
          </p:cNvPr>
          <p:cNvSpPr>
            <a:spLocks noGrp="1"/>
          </p:cNvSpPr>
          <p:nvPr>
            <p:ph type="dt" sz="half" idx="10"/>
          </p:nvPr>
        </p:nvSpPr>
        <p:spPr/>
        <p:txBody>
          <a:bodyPr/>
          <a:lstStyle/>
          <a:p>
            <a:fld id="{8B7F0E43-5AF3-49A9-AAE5-8EA675F48213}" type="datetimeFigureOut">
              <a:rPr lang="pt-BR" smtClean="0"/>
              <a:t>12/07/2021</a:t>
            </a:fld>
            <a:endParaRPr lang="pt-BR"/>
          </a:p>
        </p:txBody>
      </p:sp>
      <p:sp>
        <p:nvSpPr>
          <p:cNvPr id="5" name="Espaço Reservado para Rodapé 4">
            <a:extLst>
              <a:ext uri="{FF2B5EF4-FFF2-40B4-BE49-F238E27FC236}">
                <a16:creationId xmlns:a16="http://schemas.microsoft.com/office/drawing/2014/main" id="{F8C54D61-0C84-414A-AECA-C7C2C418CF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E61817D-4C98-4AF7-8F49-1C895A8B00D6}"/>
              </a:ext>
            </a:extLst>
          </p:cNvPr>
          <p:cNvSpPr>
            <a:spLocks noGrp="1"/>
          </p:cNvSpPr>
          <p:nvPr>
            <p:ph type="sldNum" sz="quarter" idx="12"/>
          </p:nvPr>
        </p:nvSpPr>
        <p:spPr/>
        <p:txBody>
          <a:bodyPr/>
          <a:lstStyle/>
          <a:p>
            <a:fld id="{A270826C-5710-40D4-AA6E-02632B28C5AF}" type="slidenum">
              <a:rPr lang="pt-BR" smtClean="0"/>
              <a:t>‹nº›</a:t>
            </a:fld>
            <a:endParaRPr lang="pt-BR"/>
          </a:p>
        </p:txBody>
      </p:sp>
    </p:spTree>
    <p:extLst>
      <p:ext uri="{BB962C8B-B14F-4D97-AF65-F5344CB8AC3E}">
        <p14:creationId xmlns:p14="http://schemas.microsoft.com/office/powerpoint/2010/main" val="390094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5E9AA-1700-4A14-9809-1ECBE0B5065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A549378-D241-4615-B263-B4F23AC6F7A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594BDF3-7F24-4AA2-BD56-018294F63F64}"/>
              </a:ext>
            </a:extLst>
          </p:cNvPr>
          <p:cNvSpPr>
            <a:spLocks noGrp="1"/>
          </p:cNvSpPr>
          <p:nvPr>
            <p:ph type="dt" sz="half" idx="10"/>
          </p:nvPr>
        </p:nvSpPr>
        <p:spPr/>
        <p:txBody>
          <a:bodyPr/>
          <a:lstStyle/>
          <a:p>
            <a:fld id="{8B7F0E43-5AF3-49A9-AAE5-8EA675F48213}" type="datetimeFigureOut">
              <a:rPr lang="pt-BR" smtClean="0"/>
              <a:t>12/07/2021</a:t>
            </a:fld>
            <a:endParaRPr lang="pt-BR"/>
          </a:p>
        </p:txBody>
      </p:sp>
      <p:sp>
        <p:nvSpPr>
          <p:cNvPr id="5" name="Espaço Reservado para Rodapé 4">
            <a:extLst>
              <a:ext uri="{FF2B5EF4-FFF2-40B4-BE49-F238E27FC236}">
                <a16:creationId xmlns:a16="http://schemas.microsoft.com/office/drawing/2014/main" id="{2B9F43DF-733A-4543-93A1-08D04310CF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9A95F52-74F6-42B8-8092-F618573FFA6F}"/>
              </a:ext>
            </a:extLst>
          </p:cNvPr>
          <p:cNvSpPr>
            <a:spLocks noGrp="1"/>
          </p:cNvSpPr>
          <p:nvPr>
            <p:ph type="sldNum" sz="quarter" idx="12"/>
          </p:nvPr>
        </p:nvSpPr>
        <p:spPr/>
        <p:txBody>
          <a:bodyPr/>
          <a:lstStyle/>
          <a:p>
            <a:fld id="{A270826C-5710-40D4-AA6E-02632B28C5AF}" type="slidenum">
              <a:rPr lang="pt-BR" smtClean="0"/>
              <a:t>‹nº›</a:t>
            </a:fld>
            <a:endParaRPr lang="pt-BR"/>
          </a:p>
        </p:txBody>
      </p:sp>
    </p:spTree>
    <p:extLst>
      <p:ext uri="{BB962C8B-B14F-4D97-AF65-F5344CB8AC3E}">
        <p14:creationId xmlns:p14="http://schemas.microsoft.com/office/powerpoint/2010/main" val="2432205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A8A1D47-0ABA-4059-BEB9-BFF012D7CB3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5779996-FD2E-4723-ABF8-1D5BCA824AD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AFEE5F4-7A85-49EB-A65F-1B124EF11D1F}"/>
              </a:ext>
            </a:extLst>
          </p:cNvPr>
          <p:cNvSpPr>
            <a:spLocks noGrp="1"/>
          </p:cNvSpPr>
          <p:nvPr>
            <p:ph type="dt" sz="half" idx="10"/>
          </p:nvPr>
        </p:nvSpPr>
        <p:spPr/>
        <p:txBody>
          <a:bodyPr/>
          <a:lstStyle/>
          <a:p>
            <a:fld id="{8B7F0E43-5AF3-49A9-AAE5-8EA675F48213}" type="datetimeFigureOut">
              <a:rPr lang="pt-BR" smtClean="0"/>
              <a:t>12/07/2021</a:t>
            </a:fld>
            <a:endParaRPr lang="pt-BR"/>
          </a:p>
        </p:txBody>
      </p:sp>
      <p:sp>
        <p:nvSpPr>
          <p:cNvPr id="5" name="Espaço Reservado para Rodapé 4">
            <a:extLst>
              <a:ext uri="{FF2B5EF4-FFF2-40B4-BE49-F238E27FC236}">
                <a16:creationId xmlns:a16="http://schemas.microsoft.com/office/drawing/2014/main" id="{9BB11CF4-1434-483C-9EAB-B387E93F8CB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52C4134-57CA-4885-B1E9-9680CE2668A8}"/>
              </a:ext>
            </a:extLst>
          </p:cNvPr>
          <p:cNvSpPr>
            <a:spLocks noGrp="1"/>
          </p:cNvSpPr>
          <p:nvPr>
            <p:ph type="sldNum" sz="quarter" idx="12"/>
          </p:nvPr>
        </p:nvSpPr>
        <p:spPr/>
        <p:txBody>
          <a:bodyPr/>
          <a:lstStyle/>
          <a:p>
            <a:fld id="{A270826C-5710-40D4-AA6E-02632B28C5AF}" type="slidenum">
              <a:rPr lang="pt-BR" smtClean="0"/>
              <a:t>‹nº›</a:t>
            </a:fld>
            <a:endParaRPr lang="pt-BR"/>
          </a:p>
        </p:txBody>
      </p:sp>
    </p:spTree>
    <p:extLst>
      <p:ext uri="{BB962C8B-B14F-4D97-AF65-F5344CB8AC3E}">
        <p14:creationId xmlns:p14="http://schemas.microsoft.com/office/powerpoint/2010/main" val="127065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B8DBA-14B2-4919-AA08-BF1065E0649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FEAA977-3B6B-46D0-B89E-3E7DBA4FA00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A82662C-9580-40BC-B97A-684F57452DA1}"/>
              </a:ext>
            </a:extLst>
          </p:cNvPr>
          <p:cNvSpPr>
            <a:spLocks noGrp="1"/>
          </p:cNvSpPr>
          <p:nvPr>
            <p:ph type="dt" sz="half" idx="10"/>
          </p:nvPr>
        </p:nvSpPr>
        <p:spPr/>
        <p:txBody>
          <a:bodyPr/>
          <a:lstStyle/>
          <a:p>
            <a:fld id="{8B7F0E43-5AF3-49A9-AAE5-8EA675F48213}" type="datetimeFigureOut">
              <a:rPr lang="pt-BR" smtClean="0"/>
              <a:t>12/07/2021</a:t>
            </a:fld>
            <a:endParaRPr lang="pt-BR"/>
          </a:p>
        </p:txBody>
      </p:sp>
      <p:sp>
        <p:nvSpPr>
          <p:cNvPr id="5" name="Espaço Reservado para Rodapé 4">
            <a:extLst>
              <a:ext uri="{FF2B5EF4-FFF2-40B4-BE49-F238E27FC236}">
                <a16:creationId xmlns:a16="http://schemas.microsoft.com/office/drawing/2014/main" id="{2F83F4F1-C1BE-49EB-8B9B-CBE237FF32F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2D03DA0-54C5-439F-A87E-8965137CC9B3}"/>
              </a:ext>
            </a:extLst>
          </p:cNvPr>
          <p:cNvSpPr>
            <a:spLocks noGrp="1"/>
          </p:cNvSpPr>
          <p:nvPr>
            <p:ph type="sldNum" sz="quarter" idx="12"/>
          </p:nvPr>
        </p:nvSpPr>
        <p:spPr/>
        <p:txBody>
          <a:bodyPr/>
          <a:lstStyle/>
          <a:p>
            <a:fld id="{A270826C-5710-40D4-AA6E-02632B28C5AF}" type="slidenum">
              <a:rPr lang="pt-BR" smtClean="0"/>
              <a:t>‹nº›</a:t>
            </a:fld>
            <a:endParaRPr lang="pt-BR"/>
          </a:p>
        </p:txBody>
      </p:sp>
    </p:spTree>
    <p:extLst>
      <p:ext uri="{BB962C8B-B14F-4D97-AF65-F5344CB8AC3E}">
        <p14:creationId xmlns:p14="http://schemas.microsoft.com/office/powerpoint/2010/main" val="99692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1B7DA-45CA-474B-A2C7-77E0BF08B9EF}"/>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DABF744-01D7-4FF5-9146-B4749B10B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72CC6BF-2230-4F0B-82A3-0AB974C8EC38}"/>
              </a:ext>
            </a:extLst>
          </p:cNvPr>
          <p:cNvSpPr>
            <a:spLocks noGrp="1"/>
          </p:cNvSpPr>
          <p:nvPr>
            <p:ph type="dt" sz="half" idx="10"/>
          </p:nvPr>
        </p:nvSpPr>
        <p:spPr/>
        <p:txBody>
          <a:bodyPr/>
          <a:lstStyle/>
          <a:p>
            <a:fld id="{8B7F0E43-5AF3-49A9-AAE5-8EA675F48213}" type="datetimeFigureOut">
              <a:rPr lang="pt-BR" smtClean="0"/>
              <a:t>12/07/2021</a:t>
            </a:fld>
            <a:endParaRPr lang="pt-BR"/>
          </a:p>
        </p:txBody>
      </p:sp>
      <p:sp>
        <p:nvSpPr>
          <p:cNvPr id="5" name="Espaço Reservado para Rodapé 4">
            <a:extLst>
              <a:ext uri="{FF2B5EF4-FFF2-40B4-BE49-F238E27FC236}">
                <a16:creationId xmlns:a16="http://schemas.microsoft.com/office/drawing/2014/main" id="{FF08D400-045C-4A8A-8066-70C14C3A1C2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1A361D2-5853-4ADA-888D-F9DD41FBE6D7}"/>
              </a:ext>
            </a:extLst>
          </p:cNvPr>
          <p:cNvSpPr>
            <a:spLocks noGrp="1"/>
          </p:cNvSpPr>
          <p:nvPr>
            <p:ph type="sldNum" sz="quarter" idx="12"/>
          </p:nvPr>
        </p:nvSpPr>
        <p:spPr/>
        <p:txBody>
          <a:bodyPr/>
          <a:lstStyle/>
          <a:p>
            <a:fld id="{A270826C-5710-40D4-AA6E-02632B28C5AF}" type="slidenum">
              <a:rPr lang="pt-BR" smtClean="0"/>
              <a:t>‹nº›</a:t>
            </a:fld>
            <a:endParaRPr lang="pt-BR"/>
          </a:p>
        </p:txBody>
      </p:sp>
    </p:spTree>
    <p:extLst>
      <p:ext uri="{BB962C8B-B14F-4D97-AF65-F5344CB8AC3E}">
        <p14:creationId xmlns:p14="http://schemas.microsoft.com/office/powerpoint/2010/main" val="26451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311B5A-451B-465D-AA1B-2931DA29DA8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7CDCFC2-38CF-42DF-9918-00858BC21DF1}"/>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C2F1E59-CF71-4964-A006-7C8F844E163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5889FDF-86A5-4081-8087-FE8A8FB8E0B8}"/>
              </a:ext>
            </a:extLst>
          </p:cNvPr>
          <p:cNvSpPr>
            <a:spLocks noGrp="1"/>
          </p:cNvSpPr>
          <p:nvPr>
            <p:ph type="dt" sz="half" idx="10"/>
          </p:nvPr>
        </p:nvSpPr>
        <p:spPr/>
        <p:txBody>
          <a:bodyPr/>
          <a:lstStyle/>
          <a:p>
            <a:fld id="{8B7F0E43-5AF3-49A9-AAE5-8EA675F48213}" type="datetimeFigureOut">
              <a:rPr lang="pt-BR" smtClean="0"/>
              <a:t>12/07/2021</a:t>
            </a:fld>
            <a:endParaRPr lang="pt-BR"/>
          </a:p>
        </p:txBody>
      </p:sp>
      <p:sp>
        <p:nvSpPr>
          <p:cNvPr id="6" name="Espaço Reservado para Rodapé 5">
            <a:extLst>
              <a:ext uri="{FF2B5EF4-FFF2-40B4-BE49-F238E27FC236}">
                <a16:creationId xmlns:a16="http://schemas.microsoft.com/office/drawing/2014/main" id="{0A571A91-5FC1-48C2-82C4-F731A04EB9B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FACDC2C-149E-4745-A03E-DB8AA7200F99}"/>
              </a:ext>
            </a:extLst>
          </p:cNvPr>
          <p:cNvSpPr>
            <a:spLocks noGrp="1"/>
          </p:cNvSpPr>
          <p:nvPr>
            <p:ph type="sldNum" sz="quarter" idx="12"/>
          </p:nvPr>
        </p:nvSpPr>
        <p:spPr/>
        <p:txBody>
          <a:bodyPr/>
          <a:lstStyle/>
          <a:p>
            <a:fld id="{A270826C-5710-40D4-AA6E-02632B28C5AF}" type="slidenum">
              <a:rPr lang="pt-BR" smtClean="0"/>
              <a:t>‹nº›</a:t>
            </a:fld>
            <a:endParaRPr lang="pt-BR"/>
          </a:p>
        </p:txBody>
      </p:sp>
    </p:spTree>
    <p:extLst>
      <p:ext uri="{BB962C8B-B14F-4D97-AF65-F5344CB8AC3E}">
        <p14:creationId xmlns:p14="http://schemas.microsoft.com/office/powerpoint/2010/main" val="41127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F4BF-09BF-4B4A-8524-8DE3556F3EC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49B2E43-BFB8-4F07-96E3-1826BB0B74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8672196-C5DB-449C-BCE9-34981A2F1D2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C39FCC3-C468-4A9D-A751-676A4AA6D5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38915B1-9D8F-4B81-BE94-B39F919DA81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917B5A7-FD63-4C0E-9474-59EBC87FD35E}"/>
              </a:ext>
            </a:extLst>
          </p:cNvPr>
          <p:cNvSpPr>
            <a:spLocks noGrp="1"/>
          </p:cNvSpPr>
          <p:nvPr>
            <p:ph type="dt" sz="half" idx="10"/>
          </p:nvPr>
        </p:nvSpPr>
        <p:spPr/>
        <p:txBody>
          <a:bodyPr/>
          <a:lstStyle/>
          <a:p>
            <a:fld id="{8B7F0E43-5AF3-49A9-AAE5-8EA675F48213}" type="datetimeFigureOut">
              <a:rPr lang="pt-BR" smtClean="0"/>
              <a:t>12/07/2021</a:t>
            </a:fld>
            <a:endParaRPr lang="pt-BR"/>
          </a:p>
        </p:txBody>
      </p:sp>
      <p:sp>
        <p:nvSpPr>
          <p:cNvPr id="8" name="Espaço Reservado para Rodapé 7">
            <a:extLst>
              <a:ext uri="{FF2B5EF4-FFF2-40B4-BE49-F238E27FC236}">
                <a16:creationId xmlns:a16="http://schemas.microsoft.com/office/drawing/2014/main" id="{595373F9-1EB3-4C1D-9483-7594E521BAB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3E7BDF7-8EAF-4CA5-8783-E2017F6EDC9A}"/>
              </a:ext>
            </a:extLst>
          </p:cNvPr>
          <p:cNvSpPr>
            <a:spLocks noGrp="1"/>
          </p:cNvSpPr>
          <p:nvPr>
            <p:ph type="sldNum" sz="quarter" idx="12"/>
          </p:nvPr>
        </p:nvSpPr>
        <p:spPr/>
        <p:txBody>
          <a:bodyPr/>
          <a:lstStyle/>
          <a:p>
            <a:fld id="{A270826C-5710-40D4-AA6E-02632B28C5AF}" type="slidenum">
              <a:rPr lang="pt-BR" smtClean="0"/>
              <a:t>‹nº›</a:t>
            </a:fld>
            <a:endParaRPr lang="pt-BR"/>
          </a:p>
        </p:txBody>
      </p:sp>
    </p:spTree>
    <p:extLst>
      <p:ext uri="{BB962C8B-B14F-4D97-AF65-F5344CB8AC3E}">
        <p14:creationId xmlns:p14="http://schemas.microsoft.com/office/powerpoint/2010/main" val="183844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63776-409F-404A-9E0A-85014EC110F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AA6CD16-7051-42A4-9215-C7838A948A35}"/>
              </a:ext>
            </a:extLst>
          </p:cNvPr>
          <p:cNvSpPr>
            <a:spLocks noGrp="1"/>
          </p:cNvSpPr>
          <p:nvPr>
            <p:ph type="dt" sz="half" idx="10"/>
          </p:nvPr>
        </p:nvSpPr>
        <p:spPr/>
        <p:txBody>
          <a:bodyPr/>
          <a:lstStyle/>
          <a:p>
            <a:fld id="{8B7F0E43-5AF3-49A9-AAE5-8EA675F48213}" type="datetimeFigureOut">
              <a:rPr lang="pt-BR" smtClean="0"/>
              <a:t>12/07/2021</a:t>
            </a:fld>
            <a:endParaRPr lang="pt-BR"/>
          </a:p>
        </p:txBody>
      </p:sp>
      <p:sp>
        <p:nvSpPr>
          <p:cNvPr id="4" name="Espaço Reservado para Rodapé 3">
            <a:extLst>
              <a:ext uri="{FF2B5EF4-FFF2-40B4-BE49-F238E27FC236}">
                <a16:creationId xmlns:a16="http://schemas.microsoft.com/office/drawing/2014/main" id="{FA8D0243-6125-4E81-8D2B-778A990DE80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CBA320A-EDE7-4DB4-8AAB-5B36C2E8AF05}"/>
              </a:ext>
            </a:extLst>
          </p:cNvPr>
          <p:cNvSpPr>
            <a:spLocks noGrp="1"/>
          </p:cNvSpPr>
          <p:nvPr>
            <p:ph type="sldNum" sz="quarter" idx="12"/>
          </p:nvPr>
        </p:nvSpPr>
        <p:spPr/>
        <p:txBody>
          <a:bodyPr/>
          <a:lstStyle/>
          <a:p>
            <a:fld id="{A270826C-5710-40D4-AA6E-02632B28C5AF}" type="slidenum">
              <a:rPr lang="pt-BR" smtClean="0"/>
              <a:t>‹nº›</a:t>
            </a:fld>
            <a:endParaRPr lang="pt-BR"/>
          </a:p>
        </p:txBody>
      </p:sp>
    </p:spTree>
    <p:extLst>
      <p:ext uri="{BB962C8B-B14F-4D97-AF65-F5344CB8AC3E}">
        <p14:creationId xmlns:p14="http://schemas.microsoft.com/office/powerpoint/2010/main" val="307220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5C94887-29AE-47ED-860E-0A00B49C67B2}"/>
              </a:ext>
            </a:extLst>
          </p:cNvPr>
          <p:cNvSpPr>
            <a:spLocks noGrp="1"/>
          </p:cNvSpPr>
          <p:nvPr>
            <p:ph type="dt" sz="half" idx="10"/>
          </p:nvPr>
        </p:nvSpPr>
        <p:spPr/>
        <p:txBody>
          <a:bodyPr/>
          <a:lstStyle/>
          <a:p>
            <a:fld id="{8B7F0E43-5AF3-49A9-AAE5-8EA675F48213}" type="datetimeFigureOut">
              <a:rPr lang="pt-BR" smtClean="0"/>
              <a:t>12/07/2021</a:t>
            </a:fld>
            <a:endParaRPr lang="pt-BR"/>
          </a:p>
        </p:txBody>
      </p:sp>
      <p:sp>
        <p:nvSpPr>
          <p:cNvPr id="3" name="Espaço Reservado para Rodapé 2">
            <a:extLst>
              <a:ext uri="{FF2B5EF4-FFF2-40B4-BE49-F238E27FC236}">
                <a16:creationId xmlns:a16="http://schemas.microsoft.com/office/drawing/2014/main" id="{A76E2984-E129-4BB1-81C2-96E94EF07F9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D8F3A5A-F249-4C62-B495-E8DF819F8672}"/>
              </a:ext>
            </a:extLst>
          </p:cNvPr>
          <p:cNvSpPr>
            <a:spLocks noGrp="1"/>
          </p:cNvSpPr>
          <p:nvPr>
            <p:ph type="sldNum" sz="quarter" idx="12"/>
          </p:nvPr>
        </p:nvSpPr>
        <p:spPr/>
        <p:txBody>
          <a:bodyPr/>
          <a:lstStyle/>
          <a:p>
            <a:fld id="{A270826C-5710-40D4-AA6E-02632B28C5AF}" type="slidenum">
              <a:rPr lang="pt-BR" smtClean="0"/>
              <a:t>‹nº›</a:t>
            </a:fld>
            <a:endParaRPr lang="pt-BR"/>
          </a:p>
        </p:txBody>
      </p:sp>
    </p:spTree>
    <p:extLst>
      <p:ext uri="{BB962C8B-B14F-4D97-AF65-F5344CB8AC3E}">
        <p14:creationId xmlns:p14="http://schemas.microsoft.com/office/powerpoint/2010/main" val="3482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E6259-76D6-4EDF-B2EC-DED30C2E2C7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0C6AC92-5CDD-40A0-AEBD-ACA7F9935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0C942F3-F9B2-430A-89C6-3801AF009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3250779-A66D-42D2-85C6-C580633FFA11}"/>
              </a:ext>
            </a:extLst>
          </p:cNvPr>
          <p:cNvSpPr>
            <a:spLocks noGrp="1"/>
          </p:cNvSpPr>
          <p:nvPr>
            <p:ph type="dt" sz="half" idx="10"/>
          </p:nvPr>
        </p:nvSpPr>
        <p:spPr/>
        <p:txBody>
          <a:bodyPr/>
          <a:lstStyle/>
          <a:p>
            <a:fld id="{8B7F0E43-5AF3-49A9-AAE5-8EA675F48213}" type="datetimeFigureOut">
              <a:rPr lang="pt-BR" smtClean="0"/>
              <a:t>12/07/2021</a:t>
            </a:fld>
            <a:endParaRPr lang="pt-BR"/>
          </a:p>
        </p:txBody>
      </p:sp>
      <p:sp>
        <p:nvSpPr>
          <p:cNvPr id="6" name="Espaço Reservado para Rodapé 5">
            <a:extLst>
              <a:ext uri="{FF2B5EF4-FFF2-40B4-BE49-F238E27FC236}">
                <a16:creationId xmlns:a16="http://schemas.microsoft.com/office/drawing/2014/main" id="{A3833765-9818-4D0F-9525-6328956F0C7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980CD14-C01D-4AE4-B7F3-71C4E1B33E21}"/>
              </a:ext>
            </a:extLst>
          </p:cNvPr>
          <p:cNvSpPr>
            <a:spLocks noGrp="1"/>
          </p:cNvSpPr>
          <p:nvPr>
            <p:ph type="sldNum" sz="quarter" idx="12"/>
          </p:nvPr>
        </p:nvSpPr>
        <p:spPr/>
        <p:txBody>
          <a:bodyPr/>
          <a:lstStyle/>
          <a:p>
            <a:fld id="{A270826C-5710-40D4-AA6E-02632B28C5AF}" type="slidenum">
              <a:rPr lang="pt-BR" smtClean="0"/>
              <a:t>‹nº›</a:t>
            </a:fld>
            <a:endParaRPr lang="pt-BR"/>
          </a:p>
        </p:txBody>
      </p:sp>
    </p:spTree>
    <p:extLst>
      <p:ext uri="{BB962C8B-B14F-4D97-AF65-F5344CB8AC3E}">
        <p14:creationId xmlns:p14="http://schemas.microsoft.com/office/powerpoint/2010/main" val="157013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A7EE0-A54F-4D84-90CC-8BBA5F41B62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F6506DE-0BFB-401B-B1AE-EC3187E238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4ED4865-09D5-47BD-8237-AFA7F0B54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42B29E7-0EB8-4C05-BA48-DE70CA48CF28}"/>
              </a:ext>
            </a:extLst>
          </p:cNvPr>
          <p:cNvSpPr>
            <a:spLocks noGrp="1"/>
          </p:cNvSpPr>
          <p:nvPr>
            <p:ph type="dt" sz="half" idx="10"/>
          </p:nvPr>
        </p:nvSpPr>
        <p:spPr/>
        <p:txBody>
          <a:bodyPr/>
          <a:lstStyle/>
          <a:p>
            <a:fld id="{8B7F0E43-5AF3-49A9-AAE5-8EA675F48213}" type="datetimeFigureOut">
              <a:rPr lang="pt-BR" smtClean="0"/>
              <a:t>12/07/2021</a:t>
            </a:fld>
            <a:endParaRPr lang="pt-BR"/>
          </a:p>
        </p:txBody>
      </p:sp>
      <p:sp>
        <p:nvSpPr>
          <p:cNvPr id="6" name="Espaço Reservado para Rodapé 5">
            <a:extLst>
              <a:ext uri="{FF2B5EF4-FFF2-40B4-BE49-F238E27FC236}">
                <a16:creationId xmlns:a16="http://schemas.microsoft.com/office/drawing/2014/main" id="{9BE2CEA1-E702-4A4C-9230-4A784C0833D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F67C60A-CA84-4FEB-AFA3-DB7868C2C390}"/>
              </a:ext>
            </a:extLst>
          </p:cNvPr>
          <p:cNvSpPr>
            <a:spLocks noGrp="1"/>
          </p:cNvSpPr>
          <p:nvPr>
            <p:ph type="sldNum" sz="quarter" idx="12"/>
          </p:nvPr>
        </p:nvSpPr>
        <p:spPr/>
        <p:txBody>
          <a:bodyPr/>
          <a:lstStyle/>
          <a:p>
            <a:fld id="{A270826C-5710-40D4-AA6E-02632B28C5AF}" type="slidenum">
              <a:rPr lang="pt-BR" smtClean="0"/>
              <a:t>‹nº›</a:t>
            </a:fld>
            <a:endParaRPr lang="pt-BR"/>
          </a:p>
        </p:txBody>
      </p:sp>
    </p:spTree>
    <p:extLst>
      <p:ext uri="{BB962C8B-B14F-4D97-AF65-F5344CB8AC3E}">
        <p14:creationId xmlns:p14="http://schemas.microsoft.com/office/powerpoint/2010/main" val="239795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100000">
              <a:schemeClr val="bg1">
                <a:lumMod val="8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E82CBE4-C990-4190-A137-A9F1C463B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6F0BEF9-7202-4684-9D2F-60C1CA6AD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67E11D2-FFB0-4715-9A4C-82A6F5942D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0E43-5AF3-49A9-AAE5-8EA675F48213}" type="datetimeFigureOut">
              <a:rPr lang="pt-BR" smtClean="0"/>
              <a:t>12/07/2021</a:t>
            </a:fld>
            <a:endParaRPr lang="pt-BR"/>
          </a:p>
        </p:txBody>
      </p:sp>
      <p:sp>
        <p:nvSpPr>
          <p:cNvPr id="5" name="Espaço Reservado para Rodapé 4">
            <a:extLst>
              <a:ext uri="{FF2B5EF4-FFF2-40B4-BE49-F238E27FC236}">
                <a16:creationId xmlns:a16="http://schemas.microsoft.com/office/drawing/2014/main" id="{033D3949-0655-40CA-B5B7-C624766B6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DF8B5A4-2210-4489-A0DC-AF2177525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0826C-5710-40D4-AA6E-02632B28C5AF}" type="slidenum">
              <a:rPr lang="pt-BR" smtClean="0"/>
              <a:t>‹nº›</a:t>
            </a:fld>
            <a:endParaRPr lang="pt-BR"/>
          </a:p>
        </p:txBody>
      </p:sp>
    </p:spTree>
    <p:extLst>
      <p:ext uri="{BB962C8B-B14F-4D97-AF65-F5344CB8AC3E}">
        <p14:creationId xmlns:p14="http://schemas.microsoft.com/office/powerpoint/2010/main" val="142776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sv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autenticacao.frg.com.br/nidp/idff/sso?id=filiados_novo&amp;sid=0&amp;option=credential&amp;sid=0&amp;target=https%3A%2F%2Fwww3.frg.com.br%2Fportal%2FHome" TargetMode="External"/><Relationship Id="rId7"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AF73768-E1A4-416F-84D3-84B064723EC3}"/>
              </a:ext>
            </a:extLst>
          </p:cNvPr>
          <p:cNvSpPr/>
          <p:nvPr/>
        </p:nvSpPr>
        <p:spPr>
          <a:xfrm>
            <a:off x="0" y="0"/>
            <a:ext cx="12192000" cy="13405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descr="Texto&#10;&#10;Descrição gerada automaticamente">
            <a:extLst>
              <a:ext uri="{FF2B5EF4-FFF2-40B4-BE49-F238E27FC236}">
                <a16:creationId xmlns:a16="http://schemas.microsoft.com/office/drawing/2014/main" id="{52B48269-9527-464C-8454-1F2D79C0CA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4635" y="90101"/>
            <a:ext cx="3079218" cy="1200328"/>
          </a:xfrm>
          <a:prstGeom prst="rect">
            <a:avLst/>
          </a:prstGeom>
        </p:spPr>
      </p:pic>
      <p:sp>
        <p:nvSpPr>
          <p:cNvPr id="7" name="Retângulo 6">
            <a:extLst>
              <a:ext uri="{FF2B5EF4-FFF2-40B4-BE49-F238E27FC236}">
                <a16:creationId xmlns:a16="http://schemas.microsoft.com/office/drawing/2014/main" id="{249C3322-74DF-4996-BCA8-A0FD5BB1939D}"/>
              </a:ext>
            </a:extLst>
          </p:cNvPr>
          <p:cNvSpPr/>
          <p:nvPr/>
        </p:nvSpPr>
        <p:spPr>
          <a:xfrm>
            <a:off x="0" y="6492874"/>
            <a:ext cx="12192000" cy="36512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DIRETORIA DE SEGURIDADE</a:t>
            </a:r>
            <a:r>
              <a:rPr lang="pt-BR" sz="1400" dirty="0">
                <a:solidFill>
                  <a:srgbClr val="92D050"/>
                </a:solidFill>
              </a:rPr>
              <a:t> • </a:t>
            </a:r>
            <a:r>
              <a:rPr lang="pt-BR" sz="1400" dirty="0">
                <a:solidFill>
                  <a:schemeClr val="bg1"/>
                </a:solidFill>
              </a:rPr>
              <a:t>DS</a:t>
            </a:r>
          </a:p>
        </p:txBody>
      </p:sp>
      <p:sp>
        <p:nvSpPr>
          <p:cNvPr id="2" name="Retângulo 1">
            <a:extLst>
              <a:ext uri="{FF2B5EF4-FFF2-40B4-BE49-F238E27FC236}">
                <a16:creationId xmlns:a16="http://schemas.microsoft.com/office/drawing/2014/main" id="{F5D9DA99-9339-4E7E-B747-1323006A6534}"/>
              </a:ext>
            </a:extLst>
          </p:cNvPr>
          <p:cNvSpPr/>
          <p:nvPr/>
        </p:nvSpPr>
        <p:spPr>
          <a:xfrm>
            <a:off x="4000378" y="2387447"/>
            <a:ext cx="7517855" cy="2117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4800" b="1" dirty="0">
                <a:solidFill>
                  <a:schemeClr val="bg2">
                    <a:lumMod val="25000"/>
                  </a:schemeClr>
                </a:solidFill>
              </a:rPr>
              <a:t>VOCÊ CONHECE SEU</a:t>
            </a:r>
            <a:br>
              <a:rPr lang="pt-BR" sz="4800" b="1" dirty="0">
                <a:solidFill>
                  <a:schemeClr val="bg2">
                    <a:lumMod val="25000"/>
                  </a:schemeClr>
                </a:solidFill>
              </a:rPr>
            </a:br>
            <a:r>
              <a:rPr lang="pt-BR" sz="4800" b="1" dirty="0">
                <a:solidFill>
                  <a:schemeClr val="bg2">
                    <a:lumMod val="25000"/>
                  </a:schemeClr>
                </a:solidFill>
              </a:rPr>
              <a:t>PLANO DE PREVIDÊNCIA?</a:t>
            </a:r>
          </a:p>
        </p:txBody>
      </p:sp>
      <p:sp>
        <p:nvSpPr>
          <p:cNvPr id="3" name="Retângulo 2">
            <a:extLst>
              <a:ext uri="{FF2B5EF4-FFF2-40B4-BE49-F238E27FC236}">
                <a16:creationId xmlns:a16="http://schemas.microsoft.com/office/drawing/2014/main" id="{F1CDE9C5-EBBB-4412-A028-4C440BA653B7}"/>
              </a:ext>
            </a:extLst>
          </p:cNvPr>
          <p:cNvSpPr/>
          <p:nvPr/>
        </p:nvSpPr>
        <p:spPr>
          <a:xfrm>
            <a:off x="891328" y="2387447"/>
            <a:ext cx="2846229" cy="262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500" dirty="0">
                <a:solidFill>
                  <a:schemeClr val="bg2">
                    <a:lumMod val="25000"/>
                  </a:schemeClr>
                </a:solidFill>
              </a:rPr>
              <a:t>BD</a:t>
            </a:r>
            <a:endParaRPr lang="pt-BR" sz="1400" dirty="0">
              <a:solidFill>
                <a:schemeClr val="bg2">
                  <a:lumMod val="25000"/>
                </a:schemeClr>
              </a:solidFill>
            </a:endParaRPr>
          </a:p>
        </p:txBody>
      </p:sp>
      <p:grpSp>
        <p:nvGrpSpPr>
          <p:cNvPr id="16" name="Group 20">
            <a:extLst>
              <a:ext uri="{FF2B5EF4-FFF2-40B4-BE49-F238E27FC236}">
                <a16:creationId xmlns:a16="http://schemas.microsoft.com/office/drawing/2014/main" id="{6EE41465-DD27-436A-A527-84704D4CD7EF}"/>
              </a:ext>
            </a:extLst>
          </p:cNvPr>
          <p:cNvGrpSpPr/>
          <p:nvPr/>
        </p:nvGrpSpPr>
        <p:grpSpPr>
          <a:xfrm>
            <a:off x="892948" y="2260224"/>
            <a:ext cx="2844863" cy="2627808"/>
            <a:chOff x="3609975" y="1151426"/>
            <a:chExt cx="4972050" cy="4145616"/>
          </a:xfrm>
          <a:solidFill>
            <a:srgbClr val="92D050"/>
          </a:solidFill>
        </p:grpSpPr>
        <p:sp>
          <p:nvSpPr>
            <p:cNvPr id="17" name="Freeform: Shape 15">
              <a:extLst>
                <a:ext uri="{FF2B5EF4-FFF2-40B4-BE49-F238E27FC236}">
                  <a16:creationId xmlns:a16="http://schemas.microsoft.com/office/drawing/2014/main" id="{BFB42FD2-DEDC-46A5-8E30-3CCCBB63A690}"/>
                </a:ext>
              </a:extLst>
            </p:cNvPr>
            <p:cNvSpPr/>
            <p:nvPr/>
          </p:nvSpPr>
          <p:spPr>
            <a:xfrm rot="10800000">
              <a:off x="3609975" y="3851803"/>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8" name="Freeform: Shape 14">
              <a:extLst>
                <a:ext uri="{FF2B5EF4-FFF2-40B4-BE49-F238E27FC236}">
                  <a16:creationId xmlns:a16="http://schemas.microsoft.com/office/drawing/2014/main" id="{862F329D-992A-48AC-8319-770C8B3A5E37}"/>
                </a:ext>
              </a:extLst>
            </p:cNvPr>
            <p:cNvSpPr/>
            <p:nvPr/>
          </p:nvSpPr>
          <p:spPr>
            <a:xfrm>
              <a:off x="3609975" y="1151426"/>
              <a:ext cx="4972049"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548235"/>
                </a:solidFill>
              </a:endParaRPr>
            </a:p>
          </p:txBody>
        </p:sp>
      </p:grpSp>
      <p:sp>
        <p:nvSpPr>
          <p:cNvPr id="19" name="Retângulo 18">
            <a:extLst>
              <a:ext uri="{FF2B5EF4-FFF2-40B4-BE49-F238E27FC236}">
                <a16:creationId xmlns:a16="http://schemas.microsoft.com/office/drawing/2014/main" id="{61074860-D132-40A7-81CE-510395BE5E10}"/>
              </a:ext>
            </a:extLst>
          </p:cNvPr>
          <p:cNvSpPr/>
          <p:nvPr/>
        </p:nvSpPr>
        <p:spPr>
          <a:xfrm>
            <a:off x="891074" y="2564931"/>
            <a:ext cx="2844862" cy="612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solidFill>
                  <a:schemeClr val="bg2">
                    <a:lumMod val="25000"/>
                  </a:schemeClr>
                </a:solidFill>
              </a:rPr>
              <a:t>PLANO</a:t>
            </a:r>
          </a:p>
        </p:txBody>
      </p:sp>
      <p:sp>
        <p:nvSpPr>
          <p:cNvPr id="21" name="CaixaDeTexto 20">
            <a:extLst>
              <a:ext uri="{FF2B5EF4-FFF2-40B4-BE49-F238E27FC236}">
                <a16:creationId xmlns:a16="http://schemas.microsoft.com/office/drawing/2014/main" id="{2977FA90-6C81-4FD7-94D9-2B8E116F401B}"/>
              </a:ext>
            </a:extLst>
          </p:cNvPr>
          <p:cNvSpPr txBox="1"/>
          <p:nvPr/>
        </p:nvSpPr>
        <p:spPr>
          <a:xfrm>
            <a:off x="4002253" y="4304950"/>
            <a:ext cx="6096000" cy="400110"/>
          </a:xfrm>
          <a:prstGeom prst="rect">
            <a:avLst/>
          </a:prstGeom>
          <a:noFill/>
        </p:spPr>
        <p:txBody>
          <a:bodyPr wrap="square">
            <a:spAutoFit/>
          </a:bodyPr>
          <a:lstStyle/>
          <a:p>
            <a:r>
              <a:rPr lang="pt-BR" sz="2000" dirty="0">
                <a:solidFill>
                  <a:schemeClr val="bg2">
                    <a:lumMod val="25000"/>
                  </a:schemeClr>
                </a:solidFill>
              </a:rPr>
              <a:t>GBP </a:t>
            </a:r>
            <a:r>
              <a:rPr lang="pt-BR" sz="2000" i="0" dirty="0">
                <a:solidFill>
                  <a:srgbClr val="548235"/>
                </a:solidFill>
                <a:effectLst/>
              </a:rPr>
              <a:t>•</a:t>
            </a:r>
            <a:r>
              <a:rPr lang="pt-BR" sz="2000" dirty="0">
                <a:solidFill>
                  <a:schemeClr val="bg2">
                    <a:lumMod val="25000"/>
                  </a:schemeClr>
                </a:solidFill>
              </a:rPr>
              <a:t> GERÊNCIA DE BENEFÍCIOS PREVIDENCIÁRIOS </a:t>
            </a:r>
          </a:p>
        </p:txBody>
      </p:sp>
      <p:sp>
        <p:nvSpPr>
          <p:cNvPr id="26" name="Retângulo 25">
            <a:extLst>
              <a:ext uri="{FF2B5EF4-FFF2-40B4-BE49-F238E27FC236}">
                <a16:creationId xmlns:a16="http://schemas.microsoft.com/office/drawing/2014/main" id="{6184502C-4D56-41F6-97A0-6A90AC167EA7}"/>
              </a:ext>
            </a:extLst>
          </p:cNvPr>
          <p:cNvSpPr/>
          <p:nvPr/>
        </p:nvSpPr>
        <p:spPr>
          <a:xfrm>
            <a:off x="0" y="-1"/>
            <a:ext cx="900000" cy="13405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439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9" y="1825624"/>
            <a:ext cx="6573600" cy="4667249"/>
          </a:xfrm>
        </p:spPr>
        <p:txBody>
          <a:bodyPr>
            <a:normAutofit/>
          </a:bodyPr>
          <a:lstStyle/>
          <a:p>
            <a:pPr marL="0" indent="0" algn="just">
              <a:buNone/>
            </a:pPr>
            <a:r>
              <a:rPr lang="pt-BR" sz="2000" b="1" dirty="0">
                <a:solidFill>
                  <a:schemeClr val="bg2">
                    <a:lumMod val="25000"/>
                  </a:schemeClr>
                </a:solidFill>
              </a:rPr>
              <a:t>A EMPRESA PODE RETIRAR O PATROCÍNIO SEM ARCAR COM TODOS OS SEUS COMPROMISSOS?</a:t>
            </a:r>
          </a:p>
          <a:p>
            <a:pPr marL="0" indent="0" algn="just">
              <a:spcAft>
                <a:spcPts val="800"/>
              </a:spcAft>
              <a:buClr>
                <a:srgbClr val="548235"/>
              </a:buClr>
              <a:buNone/>
            </a:pPr>
            <a:r>
              <a:rPr lang="pt-BR" sz="2000" dirty="0">
                <a:solidFill>
                  <a:schemeClr val="bg2">
                    <a:lumMod val="25000"/>
                  </a:schemeClr>
                </a:solidFill>
              </a:rPr>
              <a:t>Não, para retirar o patrocínio a empresa precisa regularizar todas as suas obrigações com o plano, isso inclui: </a:t>
            </a:r>
          </a:p>
          <a:p>
            <a:pPr algn="just">
              <a:spcAft>
                <a:spcPts val="800"/>
              </a:spcAft>
              <a:buClr>
                <a:srgbClr val="548235"/>
              </a:buClr>
              <a:buFont typeface="Wingdings" panose="05000000000000000000" pitchFamily="2" charset="2"/>
              <a:buChar char="§"/>
            </a:pPr>
            <a:r>
              <a:rPr lang="pt-BR" sz="2000" dirty="0">
                <a:solidFill>
                  <a:schemeClr val="bg2">
                    <a:lumMod val="25000"/>
                  </a:schemeClr>
                </a:solidFill>
              </a:rPr>
              <a:t>Quitação de contratos de dívidas;</a:t>
            </a:r>
          </a:p>
          <a:p>
            <a:pPr algn="just">
              <a:spcAft>
                <a:spcPts val="800"/>
              </a:spcAft>
              <a:buClr>
                <a:srgbClr val="548235"/>
              </a:buClr>
              <a:buFont typeface="Wingdings" panose="05000000000000000000" pitchFamily="2" charset="2"/>
              <a:buChar char="§"/>
            </a:pPr>
            <a:r>
              <a:rPr lang="pt-BR" sz="2000" dirty="0">
                <a:solidFill>
                  <a:schemeClr val="bg2">
                    <a:lumMod val="25000"/>
                  </a:schemeClr>
                </a:solidFill>
              </a:rPr>
              <a:t>Contribuições em atraso;</a:t>
            </a:r>
          </a:p>
          <a:p>
            <a:pPr algn="just">
              <a:spcAft>
                <a:spcPts val="800"/>
              </a:spcAft>
              <a:buClr>
                <a:srgbClr val="548235"/>
              </a:buClr>
              <a:buFont typeface="Wingdings" panose="05000000000000000000" pitchFamily="2" charset="2"/>
              <a:buChar char="§"/>
            </a:pPr>
            <a:r>
              <a:rPr lang="pt-BR" sz="2000" dirty="0">
                <a:solidFill>
                  <a:schemeClr val="bg2">
                    <a:lumMod val="25000"/>
                  </a:schemeClr>
                </a:solidFill>
              </a:rPr>
              <a:t>Equacionamento de déficits passados;</a:t>
            </a:r>
          </a:p>
          <a:p>
            <a:pPr algn="just">
              <a:spcAft>
                <a:spcPts val="800"/>
              </a:spcAft>
              <a:buClr>
                <a:srgbClr val="548235"/>
              </a:buClr>
              <a:buFont typeface="Wingdings" panose="05000000000000000000" pitchFamily="2" charset="2"/>
              <a:buChar char="§"/>
            </a:pPr>
            <a:r>
              <a:rPr lang="pt-BR" sz="2000" dirty="0">
                <a:solidFill>
                  <a:schemeClr val="bg2">
                    <a:lumMod val="25000"/>
                  </a:schemeClr>
                </a:solidFill>
                <a:cs typeface="Times New Roman" panose="02020603050405020304" pitchFamily="18" charset="0"/>
              </a:rPr>
              <a:t>Provisionamento das ações judiciais em curso (com possibilidade de êxito) e quitação das ações transitadas em julgado.</a:t>
            </a:r>
            <a:endParaRPr lang="pt-BR" sz="2000" dirty="0">
              <a:solidFill>
                <a:schemeClr val="bg2">
                  <a:lumMod val="25000"/>
                </a:schemeClr>
              </a:solidFill>
            </a:endParaRPr>
          </a:p>
          <a:p>
            <a:pPr marL="0" indent="0" algn="just">
              <a:lnSpc>
                <a:spcPct val="107000"/>
              </a:lnSpc>
              <a:spcAft>
                <a:spcPts val="800"/>
              </a:spcAft>
              <a:buClr>
                <a:srgbClr val="548235"/>
              </a:buClr>
              <a:buNone/>
            </a:pPr>
            <a:endParaRPr lang="pt-BR" sz="2000" dirty="0">
              <a:solidFill>
                <a:schemeClr val="bg2">
                  <a:lumMod val="25000"/>
                </a:schemeClr>
              </a:solidFill>
              <a:effectLst/>
              <a:ea typeface="Calibri" panose="020F0502020204030204" pitchFamily="34" charset="0"/>
              <a:cs typeface="Times New Roman" panose="02020603050405020304" pitchFamily="18" charset="0"/>
            </a:endParaRPr>
          </a:p>
          <a:p>
            <a:pPr marL="0" indent="0" algn="just">
              <a:buNone/>
            </a:pPr>
            <a:endParaRPr lang="pt-BR" sz="2000" b="0" i="0" dirty="0">
              <a:solidFill>
                <a:schemeClr val="bg2">
                  <a:lumMod val="25000"/>
                </a:schemeClr>
              </a:solidFill>
              <a:effectLst/>
              <a:cs typeface="Arial" panose="020B0604020202020204" pitchFamily="34" charset="0"/>
            </a:endParaRPr>
          </a:p>
          <a:p>
            <a:pPr marL="0" indent="0" algn="just">
              <a:buNone/>
            </a:pPr>
            <a:endParaRPr lang="pt-BR" sz="2000" b="0" i="0" dirty="0">
              <a:solidFill>
                <a:schemeClr val="bg2">
                  <a:lumMod val="25000"/>
                </a:schemeClr>
              </a:solidFill>
              <a:effectLst/>
              <a:cs typeface="Arial" panose="020B0604020202020204" pitchFamily="34" charset="0"/>
            </a:endParaRPr>
          </a:p>
          <a:p>
            <a:pPr marL="0" indent="0" algn="just">
              <a:buNone/>
            </a:pPr>
            <a:endParaRPr lang="pt-BR" dirty="0">
              <a:solidFill>
                <a:schemeClr val="bg2">
                  <a:lumMod val="25000"/>
                </a:schemeClr>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LEGISLAÇÃO</a:t>
            </a:r>
            <a:endParaRPr lang="pt-BR" sz="3200" b="1" dirty="0">
              <a:solidFill>
                <a:schemeClr val="accent6">
                  <a:lumMod val="75000"/>
                </a:schemeClr>
              </a:solidFill>
              <a:latin typeface="+mn-lt"/>
            </a:endParaRPr>
          </a:p>
        </p:txBody>
      </p:sp>
      <p:pic>
        <p:nvPicPr>
          <p:cNvPr id="10" name="Gráfico 9" descr="Quadrados preenchidos com quadrados pequenos">
            <a:extLst>
              <a:ext uri="{FF2B5EF4-FFF2-40B4-BE49-F238E27FC236}">
                <a16:creationId xmlns:a16="http://schemas.microsoft.com/office/drawing/2014/main" id="{4E130A21-A454-4501-8F47-434978690F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029977" y="821151"/>
            <a:ext cx="5671722" cy="5671722"/>
          </a:xfrm>
          <a:prstGeom prst="rect">
            <a:avLst/>
          </a:prstGeom>
        </p:spPr>
      </p:pic>
      <p:sp>
        <p:nvSpPr>
          <p:cNvPr id="11" name="Retângulo 10">
            <a:extLst>
              <a:ext uri="{FF2B5EF4-FFF2-40B4-BE49-F238E27FC236}">
                <a16:creationId xmlns:a16="http://schemas.microsoft.com/office/drawing/2014/main" id="{3E11F3DF-344A-4125-8130-1F3576730052}"/>
              </a:ext>
            </a:extLst>
          </p:cNvPr>
          <p:cNvSpPr/>
          <p:nvPr/>
        </p:nvSpPr>
        <p:spPr>
          <a:xfrm>
            <a:off x="9428343" y="2557243"/>
            <a:ext cx="1826963" cy="16425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descr="Ícone&#10;&#10;Descrição gerada automaticamente">
            <a:extLst>
              <a:ext uri="{FF2B5EF4-FFF2-40B4-BE49-F238E27FC236}">
                <a16:creationId xmlns:a16="http://schemas.microsoft.com/office/drawing/2014/main" id="{1139C22B-6734-4C16-8454-DC15729EC94F}"/>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12498" y="2798999"/>
            <a:ext cx="1260000" cy="1260000"/>
          </a:xfrm>
          <a:prstGeom prst="rect">
            <a:avLst/>
          </a:prstGeom>
        </p:spPr>
      </p:pic>
    </p:spTree>
    <p:extLst>
      <p:ext uri="{BB962C8B-B14F-4D97-AF65-F5344CB8AC3E}">
        <p14:creationId xmlns:p14="http://schemas.microsoft.com/office/powerpoint/2010/main" val="118506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9" y="1825624"/>
            <a:ext cx="6573600" cy="4667249"/>
          </a:xfrm>
        </p:spPr>
        <p:txBody>
          <a:bodyPr>
            <a:normAutofit/>
          </a:bodyPr>
          <a:lstStyle/>
          <a:p>
            <a:pPr marL="0" indent="0" algn="just">
              <a:buNone/>
            </a:pPr>
            <a:r>
              <a:rPr lang="pt-BR" sz="2000" b="1" dirty="0">
                <a:solidFill>
                  <a:schemeClr val="bg2">
                    <a:lumMod val="25000"/>
                  </a:schemeClr>
                </a:solidFill>
              </a:rPr>
              <a:t>O PATROCINADOR PODE SE RETIRAR DE UM PLANO DEFICITÁRIO?</a:t>
            </a:r>
          </a:p>
          <a:p>
            <a:pPr marL="0" indent="0" algn="just">
              <a:lnSpc>
                <a:spcPct val="107000"/>
              </a:lnSpc>
              <a:spcAft>
                <a:spcPts val="800"/>
              </a:spcAft>
              <a:buNone/>
            </a:pPr>
            <a:r>
              <a:rPr lang="pt-BR" sz="2000" dirty="0">
                <a:solidFill>
                  <a:schemeClr val="bg2">
                    <a:lumMod val="25000"/>
                  </a:schemeClr>
                </a:solidFill>
                <a:effectLst/>
                <a:ea typeface="Calibri" panose="020F0502020204030204" pitchFamily="34" charset="0"/>
                <a:cs typeface="Times New Roman" panose="02020603050405020304" pitchFamily="18" charset="0"/>
              </a:rPr>
              <a:t>Não, para que isso ocorra o plano deverá ser equacionado, identificando-se os montantes atribuíveis aos participantes e assistidos, de um lado, e ao patrocinador, de outro, observada a proporção contributiva do período em que ocorreu sua constituição, a partir das contribuições normais vertidas nesse período.</a:t>
            </a:r>
          </a:p>
          <a:p>
            <a:pPr marL="0" indent="0" algn="just">
              <a:lnSpc>
                <a:spcPct val="107000"/>
              </a:lnSpc>
              <a:spcAft>
                <a:spcPts val="800"/>
              </a:spcAft>
              <a:buNone/>
            </a:pPr>
            <a:endParaRPr lang="pt-BR" sz="2000" dirty="0">
              <a:solidFill>
                <a:schemeClr val="bg2">
                  <a:lumMod val="25000"/>
                </a:schemeClr>
              </a:solidFill>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1400" i="1" dirty="0">
                <a:effectLst/>
                <a:ea typeface="Calibri" panose="020F0502020204030204" pitchFamily="34" charset="0"/>
                <a:cs typeface="Times New Roman" panose="02020603050405020304" pitchFamily="18" charset="0"/>
              </a:rPr>
              <a:t>*O resultado deficitário poderá ser equacionado pelo patrocinador, de forma exclusiva ou majoritária, sem observância da proporção contributiva do plano de benefícios, mediante homologação da </a:t>
            </a:r>
            <a:r>
              <a:rPr lang="pt-BR" sz="1400" i="1" dirty="0" err="1">
                <a:effectLst/>
                <a:ea typeface="Calibri" panose="020F0502020204030204" pitchFamily="34" charset="0"/>
                <a:cs typeface="Times New Roman" panose="02020603050405020304" pitchFamily="18" charset="0"/>
              </a:rPr>
              <a:t>Previc</a:t>
            </a:r>
            <a:r>
              <a:rPr lang="pt-BR" sz="1400" i="1" dirty="0">
                <a:effectLst/>
                <a:ea typeface="Calibri" panose="020F0502020204030204" pitchFamily="34" charset="0"/>
                <a:cs typeface="Times New Roman" panose="02020603050405020304" pitchFamily="18" charset="0"/>
              </a:rPr>
              <a:t>, desde que a medida seja favorável aos participantes e assistidos.</a:t>
            </a:r>
            <a:endParaRPr lang="pt-BR" sz="1400" b="0" i="1" dirty="0">
              <a:solidFill>
                <a:schemeClr val="bg2">
                  <a:lumMod val="25000"/>
                </a:schemeClr>
              </a:solidFill>
              <a:effectLst/>
              <a:cs typeface="Arial" panose="020B0604020202020204" pitchFamily="34" charset="0"/>
            </a:endParaRPr>
          </a:p>
          <a:p>
            <a:pPr marL="0" indent="0" algn="just">
              <a:buNone/>
            </a:pPr>
            <a:endParaRPr lang="pt-BR" dirty="0">
              <a:solidFill>
                <a:schemeClr val="bg2">
                  <a:lumMod val="25000"/>
                </a:schemeClr>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LEGISLAÇÃO</a:t>
            </a:r>
            <a:endParaRPr lang="pt-BR" sz="3200" b="1" dirty="0">
              <a:solidFill>
                <a:schemeClr val="accent6">
                  <a:lumMod val="75000"/>
                </a:schemeClr>
              </a:solidFill>
              <a:latin typeface="+mn-lt"/>
            </a:endParaRPr>
          </a:p>
        </p:txBody>
      </p:sp>
      <p:pic>
        <p:nvPicPr>
          <p:cNvPr id="10" name="Gráfico 9" descr="Quadrados preenchidos com quadrados pequenos">
            <a:extLst>
              <a:ext uri="{FF2B5EF4-FFF2-40B4-BE49-F238E27FC236}">
                <a16:creationId xmlns:a16="http://schemas.microsoft.com/office/drawing/2014/main" id="{3A5C2623-F4E5-42BE-A66C-955188F1BA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029977" y="821151"/>
            <a:ext cx="5671722" cy="5671722"/>
          </a:xfrm>
          <a:prstGeom prst="rect">
            <a:avLst/>
          </a:prstGeom>
        </p:spPr>
      </p:pic>
      <p:sp>
        <p:nvSpPr>
          <p:cNvPr id="11" name="Retângulo 10">
            <a:extLst>
              <a:ext uri="{FF2B5EF4-FFF2-40B4-BE49-F238E27FC236}">
                <a16:creationId xmlns:a16="http://schemas.microsoft.com/office/drawing/2014/main" id="{AC3EA9C7-5E95-4730-9D69-262698F2FEF1}"/>
              </a:ext>
            </a:extLst>
          </p:cNvPr>
          <p:cNvSpPr/>
          <p:nvPr/>
        </p:nvSpPr>
        <p:spPr>
          <a:xfrm>
            <a:off x="9428343" y="2557243"/>
            <a:ext cx="1826963" cy="16425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descr="Ícone&#10;&#10;Descrição gerada automaticamente">
            <a:extLst>
              <a:ext uri="{FF2B5EF4-FFF2-40B4-BE49-F238E27FC236}">
                <a16:creationId xmlns:a16="http://schemas.microsoft.com/office/drawing/2014/main" id="{17A39397-25E0-49DD-95C3-9EEE685AA1F5}"/>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12498" y="2798999"/>
            <a:ext cx="1260000" cy="1260000"/>
          </a:xfrm>
          <a:prstGeom prst="rect">
            <a:avLst/>
          </a:prstGeom>
        </p:spPr>
      </p:pic>
    </p:spTree>
    <p:extLst>
      <p:ext uri="{BB962C8B-B14F-4D97-AF65-F5344CB8AC3E}">
        <p14:creationId xmlns:p14="http://schemas.microsoft.com/office/powerpoint/2010/main" val="12475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9" y="1825624"/>
            <a:ext cx="6573600" cy="4667249"/>
          </a:xfrm>
        </p:spPr>
        <p:txBody>
          <a:bodyPr>
            <a:normAutofit lnSpcReduction="10000"/>
          </a:bodyPr>
          <a:lstStyle/>
          <a:p>
            <a:pPr marL="0" indent="0" algn="just">
              <a:buNone/>
            </a:pPr>
            <a:r>
              <a:rPr lang="pt-BR" sz="2000" b="1" dirty="0">
                <a:solidFill>
                  <a:schemeClr val="bg2">
                    <a:lumMod val="25000"/>
                  </a:schemeClr>
                </a:solidFill>
              </a:rPr>
              <a:t>QUAIS SÃO AS OPÇÕES DOS PARTICIPANTES EM CASO DE RETIRADA DE PATROCÍNIO?</a:t>
            </a:r>
            <a:endParaRPr lang="pt-BR" sz="2000" dirty="0">
              <a:solidFill>
                <a:schemeClr val="bg2">
                  <a:lumMod val="25000"/>
                </a:schemeClr>
              </a:solidFill>
              <a:ea typeface="Calibri" panose="020F0502020204030204" pitchFamily="34" charset="0"/>
              <a:cs typeface="Times New Roman" panose="02020603050405020304" pitchFamily="18" charset="0"/>
            </a:endParaRPr>
          </a:p>
          <a:p>
            <a:pPr algn="just">
              <a:lnSpc>
                <a:spcPct val="100000"/>
              </a:lnSpc>
              <a:spcAft>
                <a:spcPts val="800"/>
              </a:spcAft>
              <a:buClr>
                <a:srgbClr val="548235"/>
              </a:buClr>
              <a:buFont typeface="Wingdings" panose="05000000000000000000" pitchFamily="2" charset="2"/>
              <a:buChar char="§"/>
            </a:pPr>
            <a:r>
              <a:rPr lang="pt-BR" sz="1900" dirty="0">
                <a:solidFill>
                  <a:schemeClr val="bg2">
                    <a:lumMod val="25000"/>
                  </a:schemeClr>
                </a:solidFill>
                <a:ea typeface="Calibri" panose="020F0502020204030204" pitchFamily="34" charset="0"/>
                <a:cs typeface="Times New Roman" panose="02020603050405020304" pitchFamily="18" charset="0"/>
              </a:rPr>
              <a:t>Permanecer no plano atual, na condição de </a:t>
            </a:r>
            <a:r>
              <a:rPr lang="pt-BR" sz="1900" dirty="0" err="1">
                <a:solidFill>
                  <a:schemeClr val="bg2">
                    <a:lumMod val="25000"/>
                  </a:schemeClr>
                </a:solidFill>
                <a:ea typeface="Calibri" panose="020F0502020204030204" pitchFamily="34" charset="0"/>
                <a:cs typeface="Times New Roman" panose="02020603050405020304" pitchFamily="18" charset="0"/>
              </a:rPr>
              <a:t>autopatrocinado</a:t>
            </a:r>
            <a:r>
              <a:rPr lang="pt-BR" sz="1900" dirty="0">
                <a:solidFill>
                  <a:schemeClr val="bg2">
                    <a:lumMod val="25000"/>
                  </a:schemeClr>
                </a:solidFill>
                <a:ea typeface="Calibri" panose="020F0502020204030204" pitchFamily="34" charset="0"/>
                <a:cs typeface="Times New Roman" panose="02020603050405020304" pitchFamily="18" charset="0"/>
              </a:rPr>
              <a:t> ou assistido (retirada parcial);</a:t>
            </a:r>
          </a:p>
          <a:p>
            <a:pPr algn="just">
              <a:lnSpc>
                <a:spcPct val="100000"/>
              </a:lnSpc>
              <a:spcAft>
                <a:spcPts val="800"/>
              </a:spcAft>
              <a:buClr>
                <a:srgbClr val="548235"/>
              </a:buClr>
              <a:buFont typeface="Wingdings" panose="05000000000000000000" pitchFamily="2" charset="2"/>
              <a:buChar char="§"/>
            </a:pPr>
            <a:r>
              <a:rPr lang="pt-BR" sz="1900" dirty="0">
                <a:solidFill>
                  <a:schemeClr val="bg2">
                    <a:lumMod val="25000"/>
                  </a:schemeClr>
                </a:solidFill>
                <a:ea typeface="Calibri" panose="020F0502020204030204" pitchFamily="34" charset="0"/>
                <a:cs typeface="Times New Roman" panose="02020603050405020304" pitchFamily="18" charset="0"/>
              </a:rPr>
              <a:t>Permanecer na Real Grandeza, aderindo </a:t>
            </a:r>
            <a:r>
              <a:rPr lang="pt-BR" sz="1900" dirty="0">
                <a:solidFill>
                  <a:schemeClr val="bg2">
                    <a:lumMod val="25000"/>
                  </a:schemeClr>
                </a:solidFill>
                <a:effectLst/>
                <a:ea typeface="Calibri" panose="020F0502020204030204" pitchFamily="34" charset="0"/>
                <a:cs typeface="Times New Roman" panose="02020603050405020304" pitchFamily="18" charset="0"/>
              </a:rPr>
              <a:t>ao plano instituído por opção, mediante prévia e expressa manifestação individual;</a:t>
            </a:r>
          </a:p>
          <a:p>
            <a:pPr algn="just">
              <a:lnSpc>
                <a:spcPct val="100000"/>
              </a:lnSpc>
              <a:spcAft>
                <a:spcPts val="800"/>
              </a:spcAft>
              <a:buClr>
                <a:srgbClr val="548235"/>
              </a:buClr>
              <a:buFont typeface="Wingdings" panose="05000000000000000000" pitchFamily="2" charset="2"/>
              <a:buChar char="§"/>
            </a:pPr>
            <a:r>
              <a:rPr lang="pt-BR" sz="1900" dirty="0">
                <a:solidFill>
                  <a:schemeClr val="bg2">
                    <a:lumMod val="25000"/>
                  </a:schemeClr>
                </a:solidFill>
                <a:effectLst/>
                <a:ea typeface="Calibri" panose="020F0502020204030204" pitchFamily="34" charset="0"/>
                <a:cs typeface="Times New Roman" panose="02020603050405020304" pitchFamily="18" charset="0"/>
              </a:rPr>
              <a:t>Transferir-se para outro plano de previdência, observadas as disposições legais aplicáveis;</a:t>
            </a:r>
          </a:p>
          <a:p>
            <a:pPr algn="just">
              <a:lnSpc>
                <a:spcPct val="100000"/>
              </a:lnSpc>
              <a:spcAft>
                <a:spcPts val="800"/>
              </a:spcAft>
              <a:buClr>
                <a:srgbClr val="548235"/>
              </a:buClr>
              <a:buFont typeface="Wingdings" panose="05000000000000000000" pitchFamily="2" charset="2"/>
              <a:buChar char="§"/>
            </a:pPr>
            <a:r>
              <a:rPr lang="pt-BR" sz="1900" dirty="0">
                <a:solidFill>
                  <a:schemeClr val="bg2">
                    <a:lumMod val="25000"/>
                  </a:schemeClr>
                </a:solidFill>
                <a:effectLst/>
                <a:ea typeface="Calibri" panose="020F0502020204030204" pitchFamily="34" charset="0"/>
                <a:cs typeface="Times New Roman" panose="02020603050405020304" pitchFamily="18" charset="0"/>
              </a:rPr>
              <a:t>Receber sua reserva individual em parcela única; ou</a:t>
            </a:r>
          </a:p>
          <a:p>
            <a:pPr algn="just">
              <a:lnSpc>
                <a:spcPct val="100000"/>
              </a:lnSpc>
              <a:spcAft>
                <a:spcPts val="800"/>
              </a:spcAft>
              <a:buClr>
                <a:srgbClr val="548235"/>
              </a:buClr>
              <a:buFont typeface="Wingdings" panose="05000000000000000000" pitchFamily="2" charset="2"/>
              <a:buChar char="§"/>
            </a:pPr>
            <a:r>
              <a:rPr lang="pt-BR" sz="1900" dirty="0">
                <a:solidFill>
                  <a:schemeClr val="bg2">
                    <a:lumMod val="25000"/>
                  </a:schemeClr>
                </a:solidFill>
                <a:effectLst/>
                <a:ea typeface="Calibri" panose="020F0502020204030204" pitchFamily="34" charset="0"/>
                <a:cs typeface="Times New Roman" panose="02020603050405020304" pitchFamily="18" charset="0"/>
              </a:rPr>
              <a:t>Receber parte da sua reserva e transferir o restante para outro plano previdência.</a:t>
            </a:r>
            <a:endParaRPr lang="pt-BR" sz="1900" dirty="0">
              <a:effectLst/>
              <a:ea typeface="Calibri" panose="020F0502020204030204" pitchFamily="34" charset="0"/>
              <a:cs typeface="Times New Roman" panose="02020603050405020304" pitchFamily="18" charset="0"/>
            </a:endParaRPr>
          </a:p>
          <a:p>
            <a:pPr marL="0" indent="0" algn="just">
              <a:buNone/>
            </a:pPr>
            <a:endParaRPr lang="pt-BR" sz="2000" b="0" i="0" dirty="0">
              <a:solidFill>
                <a:schemeClr val="bg2">
                  <a:lumMod val="25000"/>
                </a:schemeClr>
              </a:solidFill>
              <a:effectLst/>
              <a:cs typeface="Arial" panose="020B0604020202020204" pitchFamily="34" charset="0"/>
            </a:endParaRPr>
          </a:p>
          <a:p>
            <a:pPr marL="0" indent="0" algn="just">
              <a:buNone/>
            </a:pPr>
            <a:endParaRPr lang="pt-BR" dirty="0">
              <a:solidFill>
                <a:schemeClr val="bg2">
                  <a:lumMod val="25000"/>
                </a:schemeClr>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LEGISLAÇÃO</a:t>
            </a:r>
            <a:endParaRPr lang="pt-BR" sz="3200" b="1" dirty="0">
              <a:solidFill>
                <a:schemeClr val="accent6">
                  <a:lumMod val="75000"/>
                </a:schemeClr>
              </a:solidFill>
              <a:latin typeface="+mn-lt"/>
            </a:endParaRPr>
          </a:p>
        </p:txBody>
      </p:sp>
      <p:pic>
        <p:nvPicPr>
          <p:cNvPr id="10" name="Gráfico 9" descr="Quadrados preenchidos com quadrados pequenos">
            <a:extLst>
              <a:ext uri="{FF2B5EF4-FFF2-40B4-BE49-F238E27FC236}">
                <a16:creationId xmlns:a16="http://schemas.microsoft.com/office/drawing/2014/main" id="{9B4DB4ED-07A2-4C64-8796-3E6E105EFB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029977" y="821151"/>
            <a:ext cx="5671722" cy="5671722"/>
          </a:xfrm>
          <a:prstGeom prst="rect">
            <a:avLst/>
          </a:prstGeom>
        </p:spPr>
      </p:pic>
      <p:sp>
        <p:nvSpPr>
          <p:cNvPr id="11" name="Retângulo 10">
            <a:extLst>
              <a:ext uri="{FF2B5EF4-FFF2-40B4-BE49-F238E27FC236}">
                <a16:creationId xmlns:a16="http://schemas.microsoft.com/office/drawing/2014/main" id="{5AE7F122-2A61-49DE-83E4-6F76596079E2}"/>
              </a:ext>
            </a:extLst>
          </p:cNvPr>
          <p:cNvSpPr/>
          <p:nvPr/>
        </p:nvSpPr>
        <p:spPr>
          <a:xfrm>
            <a:off x="9428343" y="2557243"/>
            <a:ext cx="1826963" cy="16425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descr="Ícone&#10;&#10;Descrição gerada automaticamente">
            <a:extLst>
              <a:ext uri="{FF2B5EF4-FFF2-40B4-BE49-F238E27FC236}">
                <a16:creationId xmlns:a16="http://schemas.microsoft.com/office/drawing/2014/main" id="{A2B779BA-C028-4F05-942A-CDC1AE6D8C88}"/>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12498" y="2798999"/>
            <a:ext cx="1260000" cy="1260000"/>
          </a:xfrm>
          <a:prstGeom prst="rect">
            <a:avLst/>
          </a:prstGeom>
        </p:spPr>
      </p:pic>
    </p:spTree>
    <p:extLst>
      <p:ext uri="{BB962C8B-B14F-4D97-AF65-F5344CB8AC3E}">
        <p14:creationId xmlns:p14="http://schemas.microsoft.com/office/powerpoint/2010/main" val="384902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9691832A-416E-4FE6-99F7-456E38EC4058}"/>
              </a:ext>
            </a:extLst>
          </p:cNvPr>
          <p:cNvSpPr/>
          <p:nvPr/>
        </p:nvSpPr>
        <p:spPr>
          <a:xfrm>
            <a:off x="0" y="-2"/>
            <a:ext cx="900000" cy="6858001"/>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EB4DE62F-F532-4FEE-B872-8C1F21E1A7BA}"/>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20" name="Retângulo 19">
            <a:extLst>
              <a:ext uri="{FF2B5EF4-FFF2-40B4-BE49-F238E27FC236}">
                <a16:creationId xmlns:a16="http://schemas.microsoft.com/office/drawing/2014/main" id="{33939D3F-C647-4B7F-9C06-4EBB69731FF0}"/>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21" name="Título 1">
            <a:extLst>
              <a:ext uri="{FF2B5EF4-FFF2-40B4-BE49-F238E27FC236}">
                <a16:creationId xmlns:a16="http://schemas.microsoft.com/office/drawing/2014/main" id="{05C30B7D-A4BD-4430-BF46-6F83D6C32225}"/>
              </a:ext>
            </a:extLst>
          </p:cNvPr>
          <p:cNvSpPr>
            <a:spLocks noGrp="1"/>
          </p:cNvSpPr>
          <p:nvPr>
            <p:ph type="title"/>
          </p:nvPr>
        </p:nvSpPr>
        <p:spPr>
          <a:xfrm rot="16200000" flipH="1">
            <a:off x="-2526594" y="3497971"/>
            <a:ext cx="5953185" cy="766876"/>
          </a:xfrm>
        </p:spPr>
        <p:txBody>
          <a:bodyPr>
            <a:normAutofit/>
          </a:bodyPr>
          <a:lstStyle/>
          <a:p>
            <a:pPr algn="r"/>
            <a:r>
              <a:rPr lang="pt-BR" sz="2400" b="1" i="0" dirty="0">
                <a:solidFill>
                  <a:srgbClr val="92D050"/>
                </a:solidFill>
                <a:effectLst/>
                <a:latin typeface="+mn-lt"/>
              </a:rPr>
              <a:t>// FUNDAÇÕES QUE SE REINVENTARAM</a:t>
            </a:r>
            <a:endParaRPr lang="pt-BR" sz="2400" b="1" dirty="0">
              <a:solidFill>
                <a:srgbClr val="92D050"/>
              </a:solidFill>
              <a:latin typeface="+mn-lt"/>
            </a:endParaRPr>
          </a:p>
        </p:txBody>
      </p:sp>
      <p:pic>
        <p:nvPicPr>
          <p:cNvPr id="10" name="Imagem 9" descr="Interface gráfica do usuário, Texto, Aplicativo&#10;&#10;Descrição gerada automaticamente">
            <a:extLst>
              <a:ext uri="{FF2B5EF4-FFF2-40B4-BE49-F238E27FC236}">
                <a16:creationId xmlns:a16="http://schemas.microsoft.com/office/drawing/2014/main" id="{C64B3F34-244C-40BC-9141-DC9519E44966}"/>
              </a:ext>
            </a:extLst>
          </p:cNvPr>
          <p:cNvPicPr>
            <a:picLocks noChangeAspect="1"/>
          </p:cNvPicPr>
          <p:nvPr/>
        </p:nvPicPr>
        <p:blipFill rotWithShape="1">
          <a:blip r:embed="rId2">
            <a:extLst>
              <a:ext uri="{28A0092B-C50C-407E-A947-70E740481C1C}">
                <a14:useLocalDpi xmlns:a14="http://schemas.microsoft.com/office/drawing/2010/main" val="0"/>
              </a:ext>
            </a:extLst>
          </a:blip>
          <a:srcRect l="24759"/>
          <a:stretch/>
        </p:blipFill>
        <p:spPr>
          <a:xfrm>
            <a:off x="8427184" y="3234862"/>
            <a:ext cx="3764816" cy="3248378"/>
          </a:xfrm>
          <a:prstGeom prst="rect">
            <a:avLst/>
          </a:prstGeom>
        </p:spPr>
      </p:pic>
      <p:graphicFrame>
        <p:nvGraphicFramePr>
          <p:cNvPr id="2" name="Tabela 2">
            <a:extLst>
              <a:ext uri="{FF2B5EF4-FFF2-40B4-BE49-F238E27FC236}">
                <a16:creationId xmlns:a16="http://schemas.microsoft.com/office/drawing/2014/main" id="{E69489B1-D3F1-4616-83EA-48ADC502AC81}"/>
              </a:ext>
            </a:extLst>
          </p:cNvPr>
          <p:cNvGraphicFramePr>
            <a:graphicFrameLocks noGrp="1"/>
          </p:cNvGraphicFramePr>
          <p:nvPr>
            <p:extLst>
              <p:ext uri="{D42A27DB-BD31-4B8C-83A1-F6EECF244321}">
                <p14:modId xmlns:p14="http://schemas.microsoft.com/office/powerpoint/2010/main" val="3084574384"/>
              </p:ext>
            </p:extLst>
          </p:nvPr>
        </p:nvGraphicFramePr>
        <p:xfrm>
          <a:off x="899997" y="0"/>
          <a:ext cx="11292003" cy="6483240"/>
        </p:xfrm>
        <a:graphic>
          <a:graphicData uri="http://schemas.openxmlformats.org/drawingml/2006/table">
            <a:tbl>
              <a:tblPr firstRow="1" bandRow="1">
                <a:tableStyleId>{5C22544A-7EE6-4342-B048-85BDC9FD1C3A}</a:tableStyleId>
              </a:tblPr>
              <a:tblGrid>
                <a:gridCol w="3764001">
                  <a:extLst>
                    <a:ext uri="{9D8B030D-6E8A-4147-A177-3AD203B41FA5}">
                      <a16:colId xmlns:a16="http://schemas.microsoft.com/office/drawing/2014/main" val="794737314"/>
                    </a:ext>
                  </a:extLst>
                </a:gridCol>
                <a:gridCol w="3764001">
                  <a:extLst>
                    <a:ext uri="{9D8B030D-6E8A-4147-A177-3AD203B41FA5}">
                      <a16:colId xmlns:a16="http://schemas.microsoft.com/office/drawing/2014/main" val="1390226097"/>
                    </a:ext>
                  </a:extLst>
                </a:gridCol>
                <a:gridCol w="3764001">
                  <a:extLst>
                    <a:ext uri="{9D8B030D-6E8A-4147-A177-3AD203B41FA5}">
                      <a16:colId xmlns:a16="http://schemas.microsoft.com/office/drawing/2014/main" val="1898546658"/>
                    </a:ext>
                  </a:extLst>
                </a:gridCol>
              </a:tblGrid>
              <a:tr h="3241620">
                <a:tc>
                  <a:txBody>
                    <a:bodyPr/>
                    <a:lstStyle/>
                    <a:p>
                      <a:pPr algn="ctr"/>
                      <a:endParaRPr lang="pt-BR" sz="1600" b="1" dirty="0">
                        <a:solidFill>
                          <a:schemeClr val="bg2">
                            <a:lumMod val="25000"/>
                          </a:schemeClr>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endParaRPr lang="pt-BR" sz="1600" b="1" dirty="0">
                        <a:solidFill>
                          <a:schemeClr val="bg2">
                            <a:lumMod val="25000"/>
                          </a:schemeClr>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pt-BR" sz="1600" b="1" dirty="0">
                        <a:solidFill>
                          <a:schemeClr val="bg2">
                            <a:lumMod val="25000"/>
                          </a:schemeClr>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72027065"/>
                  </a:ext>
                </a:extLst>
              </a:tr>
              <a:tr h="3241620">
                <a:tc>
                  <a:txBody>
                    <a:bodyPr/>
                    <a:lstStyle/>
                    <a:p>
                      <a:pPr algn="ctr"/>
                      <a:endParaRPr lang="pt-BR" sz="1600" b="1" dirty="0">
                        <a:solidFill>
                          <a:schemeClr val="bg2">
                            <a:lumMod val="25000"/>
                          </a:schemeClr>
                        </a:solidFill>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pt-BR" sz="1600" b="1" dirty="0">
                        <a:solidFill>
                          <a:schemeClr val="bg2">
                            <a:lumMod val="25000"/>
                          </a:schemeClr>
                        </a:solidFill>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algn="ctr"/>
                      <a:endParaRPr lang="pt-BR" sz="1600" b="1" dirty="0">
                        <a:solidFill>
                          <a:schemeClr val="bg2">
                            <a:lumMod val="25000"/>
                          </a:schemeClr>
                        </a:solidFill>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030205"/>
                  </a:ext>
                </a:extLst>
              </a:tr>
            </a:tbl>
          </a:graphicData>
        </a:graphic>
      </p:graphicFrame>
      <p:pic>
        <p:nvPicPr>
          <p:cNvPr id="17" name="Picture 4" descr="Valia – Zanc">
            <a:extLst>
              <a:ext uri="{FF2B5EF4-FFF2-40B4-BE49-F238E27FC236}">
                <a16:creationId xmlns:a16="http://schemas.microsoft.com/office/drawing/2014/main" id="{540F9280-B384-4D66-B603-00A6A29F0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76" y="1056372"/>
            <a:ext cx="3879009" cy="11094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nal de Denúncia Vivest">
            <a:extLst>
              <a:ext uri="{FF2B5EF4-FFF2-40B4-BE49-F238E27FC236}">
                <a16:creationId xmlns:a16="http://schemas.microsoft.com/office/drawing/2014/main" id="{8CEFD419-8135-4BAC-BC13-E78804080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9" y="4578286"/>
            <a:ext cx="3058976" cy="6686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Fundação Família Previdência | Fundação CEEE agora também é Fundação  Família Previdência">
            <a:extLst>
              <a:ext uri="{FF2B5EF4-FFF2-40B4-BE49-F238E27FC236}">
                <a16:creationId xmlns:a16="http://schemas.microsoft.com/office/drawing/2014/main" id="{FDF26BEB-DBAF-4F3F-97EE-63062CFA87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828" y="656077"/>
            <a:ext cx="2878344" cy="19100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R 2019 ano-calendário 2018 Braslight Presente Rentabilidade">
            <a:extLst>
              <a:ext uri="{FF2B5EF4-FFF2-40B4-BE49-F238E27FC236}">
                <a16:creationId xmlns:a16="http://schemas.microsoft.com/office/drawing/2014/main" id="{CB423C38-1B71-4D10-BF92-15DFCDEE794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449" b="89764" l="8543" r="90201">
                        <a14:foregroundMark x1="40452" y1="45669" x2="40452" y2="45669"/>
                        <a14:foregroundMark x1="50000" y1="48819" x2="50000" y2="48819"/>
                        <a14:foregroundMark x1="54774" y1="50394" x2="54774" y2="50394"/>
                        <a14:foregroundMark x1="56030" y1="63780" x2="56030" y2="63780"/>
                        <a14:foregroundMark x1="62312" y1="40945" x2="62312" y2="40945"/>
                        <a14:foregroundMark x1="66332" y1="48819" x2="66332" y2="48819"/>
                        <a14:foregroundMark x1="66834" y1="29134" x2="66834" y2="29134"/>
                        <a14:foregroundMark x1="70352" y1="53543" x2="70352" y2="53543"/>
                        <a14:foregroundMark x1="80402" y1="43307" x2="80402" y2="43307"/>
                        <a14:foregroundMark x1="90452" y1="45669" x2="90452" y2="45669"/>
                        <a14:foregroundMark x1="21106" y1="55906" x2="21106" y2="55906"/>
                        <a14:foregroundMark x1="18844" y1="28346" x2="18844" y2="28346"/>
                        <a14:foregroundMark x1="8543" y1="43307" x2="8543" y2="43307"/>
                      </a14:backgroundRemoval>
                    </a14:imgEffect>
                  </a14:imgLayer>
                </a14:imgProps>
              </a:ext>
              <a:ext uri="{28A0092B-C50C-407E-A947-70E740481C1C}">
                <a14:useLocalDpi xmlns:a14="http://schemas.microsoft.com/office/drawing/2010/main" val="0"/>
              </a:ext>
            </a:extLst>
          </a:blip>
          <a:srcRect/>
          <a:stretch>
            <a:fillRect/>
          </a:stretch>
        </p:blipFill>
        <p:spPr bwMode="auto">
          <a:xfrm>
            <a:off x="8692906" y="1073113"/>
            <a:ext cx="3233371" cy="10317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FRAPREV - Instituto de Seguridade Social">
            <a:extLst>
              <a:ext uri="{FF2B5EF4-FFF2-40B4-BE49-F238E27FC236}">
                <a16:creationId xmlns:a16="http://schemas.microsoft.com/office/drawing/2014/main" id="{913B8002-08DB-476C-B3D7-DCB2607480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3434" y="4136361"/>
            <a:ext cx="2176473" cy="144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8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9" y="1825624"/>
            <a:ext cx="6572251" cy="4667249"/>
          </a:xfrm>
        </p:spPr>
        <p:txBody>
          <a:bodyPr>
            <a:normAutofit/>
          </a:bodyPr>
          <a:lstStyle/>
          <a:p>
            <a:pPr marL="0" indent="0" algn="just">
              <a:buNone/>
            </a:pPr>
            <a:r>
              <a:rPr lang="pt-BR" sz="2000" b="1" dirty="0">
                <a:solidFill>
                  <a:schemeClr val="bg2">
                    <a:lumMod val="25000"/>
                  </a:schemeClr>
                </a:solidFill>
              </a:rPr>
              <a:t>O QUE É TRANSFERÊNCIA DE GERENCIAMENTO?</a:t>
            </a:r>
            <a:endParaRPr lang="pt-BR" sz="2000" b="0" i="0" dirty="0">
              <a:solidFill>
                <a:schemeClr val="bg2">
                  <a:lumMod val="25000"/>
                </a:schemeClr>
              </a:solidFill>
              <a:effectLst/>
              <a:cs typeface="Arial" panose="020B0604020202020204" pitchFamily="34" charset="0"/>
            </a:endParaRPr>
          </a:p>
          <a:p>
            <a:pPr marL="0" indent="0" algn="just">
              <a:buNone/>
            </a:pPr>
            <a:r>
              <a:rPr lang="pt-BR" sz="2000" dirty="0">
                <a:solidFill>
                  <a:schemeClr val="bg2">
                    <a:lumMod val="25000"/>
                  </a:schemeClr>
                </a:solidFill>
                <a:cs typeface="Arial" panose="020B0604020202020204" pitchFamily="34" charset="0"/>
              </a:rPr>
              <a:t>Ocorre quando a gestão de um plano de previdência é transferida para outra entidade,</a:t>
            </a:r>
            <a:r>
              <a:rPr lang="pt-BR" sz="2000" b="0" i="0" dirty="0">
                <a:solidFill>
                  <a:schemeClr val="bg2">
                    <a:lumMod val="25000"/>
                  </a:schemeClr>
                </a:solidFill>
                <a:effectLst/>
                <a:cs typeface="Arial" panose="020B0604020202020204" pitchFamily="34" charset="0"/>
              </a:rPr>
              <a:t> mantendo-se os mesmos patrocinadores. </a:t>
            </a:r>
          </a:p>
          <a:p>
            <a:pPr marL="0" indent="0" algn="just">
              <a:buNone/>
            </a:pPr>
            <a:endParaRPr lang="pt-BR" sz="2000" dirty="0">
              <a:solidFill>
                <a:schemeClr val="bg2">
                  <a:lumMod val="25000"/>
                </a:schemeClr>
              </a:solidFill>
              <a:cs typeface="Arial" panose="020B0604020202020204" pitchFamily="34" charset="0"/>
            </a:endParaRPr>
          </a:p>
          <a:p>
            <a:pPr marL="0" indent="0" algn="just">
              <a:buNone/>
            </a:pPr>
            <a:r>
              <a:rPr lang="pt-BR" sz="2000" b="0" i="0" dirty="0">
                <a:solidFill>
                  <a:schemeClr val="bg2">
                    <a:lumMod val="25000"/>
                  </a:schemeClr>
                </a:solidFill>
                <a:effectLst/>
                <a:cs typeface="Arial" panose="020B0604020202020204" pitchFamily="34" charset="0"/>
              </a:rPr>
              <a:t>Nesse caso, todo o patrimônio do plano é transferido, assim como todos os direitos e obrigações previstas no regulamento do plano devem ser respeitados.</a:t>
            </a:r>
          </a:p>
          <a:p>
            <a:pPr marL="0" indent="0" algn="just">
              <a:buNone/>
            </a:pPr>
            <a:endParaRPr lang="pt-BR" sz="2000" b="1" i="0" dirty="0">
              <a:solidFill>
                <a:schemeClr val="bg2">
                  <a:lumMod val="25000"/>
                </a:schemeClr>
              </a:solidFill>
              <a:effectLst/>
              <a:cs typeface="Arial" panose="020B0604020202020204" pitchFamily="34" charset="0"/>
            </a:endParaRPr>
          </a:p>
          <a:p>
            <a:pPr marL="0" indent="0" algn="just">
              <a:buNone/>
            </a:pPr>
            <a:r>
              <a:rPr lang="pt-BR" sz="1800" b="1" i="0" dirty="0">
                <a:solidFill>
                  <a:schemeClr val="bg2">
                    <a:lumMod val="25000"/>
                  </a:schemeClr>
                </a:solidFill>
                <a:effectLst/>
                <a:cs typeface="Arial" panose="020B0604020202020204" pitchFamily="34" charset="0"/>
              </a:rPr>
              <a:t>Legislação específica: </a:t>
            </a:r>
          </a:p>
          <a:p>
            <a:pPr marL="0" indent="0" algn="just">
              <a:buNone/>
            </a:pPr>
            <a:r>
              <a:rPr lang="pt-BR" sz="1800" i="0" u="sng" dirty="0">
                <a:solidFill>
                  <a:schemeClr val="bg2">
                    <a:lumMod val="25000"/>
                  </a:schemeClr>
                </a:solidFill>
                <a:effectLst/>
                <a:cs typeface="Arial" panose="020B0604020202020204" pitchFamily="34" charset="0"/>
              </a:rPr>
              <a:t>Resolução nº 25, de 13 de setembro de 2017;</a:t>
            </a:r>
          </a:p>
          <a:p>
            <a:pPr marL="0" indent="0" algn="just">
              <a:buNone/>
            </a:pPr>
            <a:r>
              <a:rPr lang="pt-BR" sz="1800" u="sng" dirty="0">
                <a:solidFill>
                  <a:schemeClr val="bg2">
                    <a:lumMod val="25000"/>
                  </a:schemeClr>
                </a:solidFill>
                <a:cs typeface="Arial" panose="020B0604020202020204" pitchFamily="34" charset="0"/>
              </a:rPr>
              <a:t>Portaria </a:t>
            </a:r>
            <a:r>
              <a:rPr lang="pt-BR" sz="1800" u="sng" dirty="0" err="1">
                <a:solidFill>
                  <a:schemeClr val="bg2">
                    <a:lumMod val="25000"/>
                  </a:schemeClr>
                </a:solidFill>
                <a:cs typeface="Arial" panose="020B0604020202020204" pitchFamily="34" charset="0"/>
              </a:rPr>
              <a:t>Previc</a:t>
            </a:r>
            <a:r>
              <a:rPr lang="pt-BR" sz="1800" u="sng" dirty="0">
                <a:solidFill>
                  <a:schemeClr val="bg2">
                    <a:lumMod val="25000"/>
                  </a:schemeClr>
                </a:solidFill>
                <a:cs typeface="Arial" panose="020B0604020202020204" pitchFamily="34" charset="0"/>
              </a:rPr>
              <a:t> Nº 324, de 27 de abril de 2020</a:t>
            </a:r>
            <a:r>
              <a:rPr lang="pt-BR" sz="1800" dirty="0">
                <a:solidFill>
                  <a:schemeClr val="bg2">
                    <a:lumMod val="25000"/>
                  </a:schemeClr>
                </a:solidFill>
                <a:cs typeface="Arial" panose="020B0604020202020204" pitchFamily="34" charset="0"/>
              </a:rPr>
              <a:t>.</a:t>
            </a:r>
          </a:p>
          <a:p>
            <a:pPr marL="0" indent="0" algn="just">
              <a:buNone/>
            </a:pPr>
            <a:endParaRPr lang="pt-BR" dirty="0">
              <a:solidFill>
                <a:schemeClr val="bg2">
                  <a:lumMod val="25000"/>
                </a:schemeClr>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LEGISLAÇÃO</a:t>
            </a:r>
            <a:endParaRPr lang="pt-BR" sz="3200" b="1" dirty="0">
              <a:solidFill>
                <a:schemeClr val="accent6">
                  <a:lumMod val="75000"/>
                </a:schemeClr>
              </a:solidFill>
              <a:latin typeface="+mn-lt"/>
            </a:endParaRPr>
          </a:p>
        </p:txBody>
      </p:sp>
      <p:pic>
        <p:nvPicPr>
          <p:cNvPr id="11" name="Gráfico 10" descr="Quadrados preenchidos com quadrados pequenos">
            <a:extLst>
              <a:ext uri="{FF2B5EF4-FFF2-40B4-BE49-F238E27FC236}">
                <a16:creationId xmlns:a16="http://schemas.microsoft.com/office/drawing/2014/main" id="{A71E0C40-1438-4E0F-913D-E923AAE761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003600" y="821151"/>
            <a:ext cx="5671722" cy="5671722"/>
          </a:xfrm>
          <a:prstGeom prst="rect">
            <a:avLst/>
          </a:prstGeom>
        </p:spPr>
      </p:pic>
      <p:sp>
        <p:nvSpPr>
          <p:cNvPr id="12" name="Retângulo 11">
            <a:extLst>
              <a:ext uri="{FF2B5EF4-FFF2-40B4-BE49-F238E27FC236}">
                <a16:creationId xmlns:a16="http://schemas.microsoft.com/office/drawing/2014/main" id="{1A2EECDD-D19C-4D4B-8641-52ABA1E83ECC}"/>
              </a:ext>
            </a:extLst>
          </p:cNvPr>
          <p:cNvSpPr/>
          <p:nvPr/>
        </p:nvSpPr>
        <p:spPr>
          <a:xfrm>
            <a:off x="9428343" y="2557243"/>
            <a:ext cx="1826963" cy="16425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descr="Ícone&#10;&#10;Descrição gerada automaticamente">
            <a:extLst>
              <a:ext uri="{FF2B5EF4-FFF2-40B4-BE49-F238E27FC236}">
                <a16:creationId xmlns:a16="http://schemas.microsoft.com/office/drawing/2014/main" id="{2E4AC369-4C33-40C6-9762-47E32FB8A33D}"/>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11824" y="2798999"/>
            <a:ext cx="1260000" cy="1260000"/>
          </a:xfrm>
          <a:prstGeom prst="rect">
            <a:avLst/>
          </a:prstGeom>
        </p:spPr>
      </p:pic>
    </p:spTree>
    <p:extLst>
      <p:ext uri="{BB962C8B-B14F-4D97-AF65-F5344CB8AC3E}">
        <p14:creationId xmlns:p14="http://schemas.microsoft.com/office/powerpoint/2010/main" val="109242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5277" y="0"/>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11703" y="390719"/>
            <a:ext cx="10474154" cy="987800"/>
          </a:xfrm>
        </p:spPr>
        <p:txBody>
          <a:bodyPr>
            <a:normAutofit/>
          </a:bodyPr>
          <a:lstStyle/>
          <a:p>
            <a:pPr marL="0" indent="0" algn="just">
              <a:buNone/>
            </a:pPr>
            <a:r>
              <a:rPr lang="pt-BR" sz="2000" b="1" dirty="0">
                <a:solidFill>
                  <a:schemeClr val="bg2">
                    <a:lumMod val="25000"/>
                  </a:schemeClr>
                </a:solidFill>
              </a:rPr>
              <a:t>TRANSFERÊNCIA DE GERENCIAMENTO - PROCESSO</a:t>
            </a:r>
          </a:p>
          <a:p>
            <a:pPr marL="0" indent="0" algn="just">
              <a:buNone/>
            </a:pPr>
            <a:endParaRPr lang="pt-BR" dirty="0">
              <a:solidFill>
                <a:schemeClr val="bg2">
                  <a:lumMod val="25000"/>
                </a:schemeClr>
              </a:solidFill>
            </a:endParaRPr>
          </a:p>
        </p:txBody>
      </p:sp>
      <p:sp>
        <p:nvSpPr>
          <p:cNvPr id="20" name="Título 1">
            <a:extLst>
              <a:ext uri="{FF2B5EF4-FFF2-40B4-BE49-F238E27FC236}">
                <a16:creationId xmlns:a16="http://schemas.microsoft.com/office/drawing/2014/main" id="{2F780D06-BA26-4283-A9A8-16C0EDCD523E}"/>
              </a:ext>
            </a:extLst>
          </p:cNvPr>
          <p:cNvSpPr txBox="1">
            <a:spLocks/>
          </p:cNvSpPr>
          <p:nvPr/>
        </p:nvSpPr>
        <p:spPr>
          <a:xfrm rot="16200000" flipH="1">
            <a:off x="-2526594" y="3497971"/>
            <a:ext cx="5953185" cy="766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2400" b="1">
                <a:solidFill>
                  <a:srgbClr val="548235"/>
                </a:solidFill>
                <a:latin typeface="+mn-lt"/>
              </a:rPr>
              <a:t>// LEGISLAÇÃO</a:t>
            </a:r>
            <a:endParaRPr lang="pt-BR" sz="2400" b="1" dirty="0">
              <a:solidFill>
                <a:srgbClr val="548235"/>
              </a:solidFill>
              <a:latin typeface="+mn-lt"/>
            </a:endParaRPr>
          </a:p>
        </p:txBody>
      </p:sp>
      <p:sp>
        <p:nvSpPr>
          <p:cNvPr id="23" name="Retângulo 22">
            <a:extLst>
              <a:ext uri="{FF2B5EF4-FFF2-40B4-BE49-F238E27FC236}">
                <a16:creationId xmlns:a16="http://schemas.microsoft.com/office/drawing/2014/main" id="{0D44E722-CF08-42FD-905D-E8C4DE616C6D}"/>
              </a:ext>
            </a:extLst>
          </p:cNvPr>
          <p:cNvSpPr/>
          <p:nvPr/>
        </p:nvSpPr>
        <p:spPr>
          <a:xfrm>
            <a:off x="7965769" y="3567356"/>
            <a:ext cx="1722935" cy="14634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2">
                    <a:lumMod val="25000"/>
                  </a:schemeClr>
                </a:solidFill>
              </a:rPr>
              <a:t>A entidade de destino deverá disponibilizar cópia do seu estatuto aos participantes e assistidos do plano transferido a partir da data-efetiva</a:t>
            </a:r>
          </a:p>
        </p:txBody>
      </p:sp>
      <p:sp>
        <p:nvSpPr>
          <p:cNvPr id="24" name="Retângulo 23">
            <a:extLst>
              <a:ext uri="{FF2B5EF4-FFF2-40B4-BE49-F238E27FC236}">
                <a16:creationId xmlns:a16="http://schemas.microsoft.com/office/drawing/2014/main" id="{7A6C4ED3-BC0A-4235-9A6E-9466AB8A45AC}"/>
              </a:ext>
            </a:extLst>
          </p:cNvPr>
          <p:cNvSpPr/>
          <p:nvPr/>
        </p:nvSpPr>
        <p:spPr>
          <a:xfrm>
            <a:off x="9756954" y="3567356"/>
            <a:ext cx="1722935" cy="14634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2">
                    <a:lumMod val="25000"/>
                  </a:schemeClr>
                </a:solidFill>
              </a:rPr>
              <a:t>Aprovação </a:t>
            </a:r>
            <a:r>
              <a:rPr lang="pt-BR" sz="1200" b="1" dirty="0" err="1">
                <a:solidFill>
                  <a:schemeClr val="bg2">
                    <a:lumMod val="25000"/>
                  </a:schemeClr>
                </a:solidFill>
              </a:rPr>
              <a:t>Previc</a:t>
            </a:r>
            <a:endParaRPr lang="pt-BR" sz="1200" b="1" dirty="0">
              <a:solidFill>
                <a:schemeClr val="bg2">
                  <a:lumMod val="25000"/>
                </a:schemeClr>
              </a:solidFill>
            </a:endParaRPr>
          </a:p>
        </p:txBody>
      </p:sp>
      <p:sp>
        <p:nvSpPr>
          <p:cNvPr id="25" name="Retângulo 24">
            <a:extLst>
              <a:ext uri="{FF2B5EF4-FFF2-40B4-BE49-F238E27FC236}">
                <a16:creationId xmlns:a16="http://schemas.microsoft.com/office/drawing/2014/main" id="{578A63BE-2C03-4065-8A39-25BD66DD277A}"/>
              </a:ext>
            </a:extLst>
          </p:cNvPr>
          <p:cNvSpPr/>
          <p:nvPr/>
        </p:nvSpPr>
        <p:spPr>
          <a:xfrm>
            <a:off x="5786651" y="5096769"/>
            <a:ext cx="2132153" cy="12214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2">
                    <a:lumMod val="25000"/>
                  </a:schemeClr>
                </a:solidFill>
              </a:rPr>
              <a:t>Publicidade do resumo do Termo de Transferência aos participantes e assistidos do plano de benefício antes da data de protocolo;</a:t>
            </a:r>
          </a:p>
        </p:txBody>
      </p:sp>
      <p:sp>
        <p:nvSpPr>
          <p:cNvPr id="37" name="Retângulo 36">
            <a:extLst>
              <a:ext uri="{FF2B5EF4-FFF2-40B4-BE49-F238E27FC236}">
                <a16:creationId xmlns:a16="http://schemas.microsoft.com/office/drawing/2014/main" id="{CCA6AF37-40D1-4069-A3B1-3E7B204B7336}"/>
              </a:ext>
            </a:extLst>
          </p:cNvPr>
          <p:cNvSpPr/>
          <p:nvPr/>
        </p:nvSpPr>
        <p:spPr>
          <a:xfrm>
            <a:off x="1422107" y="4190267"/>
            <a:ext cx="1367645" cy="987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2">
                    <a:lumMod val="25000"/>
                  </a:schemeClr>
                </a:solidFill>
              </a:rPr>
              <a:t>Ciência aos participantes e assistidos contados da data de comunicação.</a:t>
            </a:r>
          </a:p>
        </p:txBody>
      </p:sp>
      <p:sp>
        <p:nvSpPr>
          <p:cNvPr id="38" name="Retângulo 37">
            <a:extLst>
              <a:ext uri="{FF2B5EF4-FFF2-40B4-BE49-F238E27FC236}">
                <a16:creationId xmlns:a16="http://schemas.microsoft.com/office/drawing/2014/main" id="{D6CBE1B7-89B8-45F2-BC93-09B5CF7657FC}"/>
              </a:ext>
            </a:extLst>
          </p:cNvPr>
          <p:cNvSpPr/>
          <p:nvPr/>
        </p:nvSpPr>
        <p:spPr>
          <a:xfrm>
            <a:off x="2878354" y="3579908"/>
            <a:ext cx="1702586" cy="12851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2">
                    <a:lumMod val="25000"/>
                  </a:schemeClr>
                </a:solidFill>
              </a:rPr>
              <a:t>Elaboração do plano de transferência a partir da data de comunicação.</a:t>
            </a:r>
          </a:p>
        </p:txBody>
      </p:sp>
      <p:sp>
        <p:nvSpPr>
          <p:cNvPr id="39" name="Triângulo isósceles 38">
            <a:extLst>
              <a:ext uri="{FF2B5EF4-FFF2-40B4-BE49-F238E27FC236}">
                <a16:creationId xmlns:a16="http://schemas.microsoft.com/office/drawing/2014/main" id="{B8965F0E-F03A-4C2F-975E-793C4922D311}"/>
              </a:ext>
            </a:extLst>
          </p:cNvPr>
          <p:cNvSpPr/>
          <p:nvPr/>
        </p:nvSpPr>
        <p:spPr>
          <a:xfrm flipV="1">
            <a:off x="3656696" y="3499054"/>
            <a:ext cx="240951" cy="144000"/>
          </a:xfrm>
          <a:prstGeom prst="triangl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0" name="Retângulo 39">
            <a:extLst>
              <a:ext uri="{FF2B5EF4-FFF2-40B4-BE49-F238E27FC236}">
                <a16:creationId xmlns:a16="http://schemas.microsoft.com/office/drawing/2014/main" id="{58687D0B-F8F6-4399-B62B-420D2E1B5F9A}"/>
              </a:ext>
            </a:extLst>
          </p:cNvPr>
          <p:cNvSpPr/>
          <p:nvPr/>
        </p:nvSpPr>
        <p:spPr>
          <a:xfrm>
            <a:off x="4649191" y="3571054"/>
            <a:ext cx="3248327" cy="67971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2">
                    <a:lumMod val="25000"/>
                  </a:schemeClr>
                </a:solidFill>
              </a:rPr>
              <a:t>Protocolo na </a:t>
            </a:r>
            <a:r>
              <a:rPr lang="pt-BR" sz="1200" dirty="0" err="1">
                <a:solidFill>
                  <a:schemeClr val="bg2">
                    <a:lumMod val="25000"/>
                  </a:schemeClr>
                </a:solidFill>
              </a:rPr>
              <a:t>Previc</a:t>
            </a:r>
            <a:r>
              <a:rPr lang="pt-BR" sz="1200" dirty="0">
                <a:solidFill>
                  <a:schemeClr val="bg2">
                    <a:lumMod val="25000"/>
                  </a:schemeClr>
                </a:solidFill>
              </a:rPr>
              <a:t> do requerimento de transferência a partir da data de comunicação.</a:t>
            </a:r>
          </a:p>
        </p:txBody>
      </p:sp>
      <p:sp>
        <p:nvSpPr>
          <p:cNvPr id="41" name="Triângulo isósceles 40">
            <a:extLst>
              <a:ext uri="{FF2B5EF4-FFF2-40B4-BE49-F238E27FC236}">
                <a16:creationId xmlns:a16="http://schemas.microsoft.com/office/drawing/2014/main" id="{2E0D61DC-A9E1-4201-AA52-AD55AA6CEB91}"/>
              </a:ext>
            </a:extLst>
          </p:cNvPr>
          <p:cNvSpPr/>
          <p:nvPr/>
        </p:nvSpPr>
        <p:spPr>
          <a:xfrm flipV="1">
            <a:off x="6129981" y="3501854"/>
            <a:ext cx="278956" cy="144000"/>
          </a:xfrm>
          <a:prstGeom prst="triangl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Triângulo isósceles 41">
            <a:extLst>
              <a:ext uri="{FF2B5EF4-FFF2-40B4-BE49-F238E27FC236}">
                <a16:creationId xmlns:a16="http://schemas.microsoft.com/office/drawing/2014/main" id="{0B6E82B2-02C9-4769-8872-E893E8CB8CB2}"/>
              </a:ext>
            </a:extLst>
          </p:cNvPr>
          <p:cNvSpPr/>
          <p:nvPr/>
        </p:nvSpPr>
        <p:spPr>
          <a:xfrm flipV="1">
            <a:off x="8580470" y="3501854"/>
            <a:ext cx="211391" cy="144000"/>
          </a:xfrm>
          <a:prstGeom prst="triangl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43" name="Diagrama 42">
            <a:extLst>
              <a:ext uri="{FF2B5EF4-FFF2-40B4-BE49-F238E27FC236}">
                <a16:creationId xmlns:a16="http://schemas.microsoft.com/office/drawing/2014/main" id="{9B3F99C5-CE99-46C0-BED1-6ADCD5196236}"/>
              </a:ext>
            </a:extLst>
          </p:cNvPr>
          <p:cNvGraphicFramePr/>
          <p:nvPr/>
        </p:nvGraphicFramePr>
        <p:xfrm>
          <a:off x="1411703" y="2514055"/>
          <a:ext cx="10472150" cy="98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Triângulo isósceles 43">
            <a:extLst>
              <a:ext uri="{FF2B5EF4-FFF2-40B4-BE49-F238E27FC236}">
                <a16:creationId xmlns:a16="http://schemas.microsoft.com/office/drawing/2014/main" id="{973066DE-3A65-44DB-85AF-86887348037D}"/>
              </a:ext>
            </a:extLst>
          </p:cNvPr>
          <p:cNvSpPr/>
          <p:nvPr/>
        </p:nvSpPr>
        <p:spPr>
          <a:xfrm flipV="1">
            <a:off x="10522901" y="3499054"/>
            <a:ext cx="211391" cy="144000"/>
          </a:xfrm>
          <a:prstGeom prst="triangl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Chave Direita 44">
            <a:extLst>
              <a:ext uri="{FF2B5EF4-FFF2-40B4-BE49-F238E27FC236}">
                <a16:creationId xmlns:a16="http://schemas.microsoft.com/office/drawing/2014/main" id="{C737535D-214B-4067-83A6-E4A24611D6F0}"/>
              </a:ext>
            </a:extLst>
          </p:cNvPr>
          <p:cNvSpPr/>
          <p:nvPr/>
        </p:nvSpPr>
        <p:spPr>
          <a:xfrm rot="5400000">
            <a:off x="1825640" y="3249613"/>
            <a:ext cx="257117" cy="899999"/>
          </a:xfrm>
          <a:prstGeom prst="rightBrac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46" name="Retângulo 45">
            <a:extLst>
              <a:ext uri="{FF2B5EF4-FFF2-40B4-BE49-F238E27FC236}">
                <a16:creationId xmlns:a16="http://schemas.microsoft.com/office/drawing/2014/main" id="{89DAF29C-3852-4CF6-BF9D-6EFD5A9C72A0}"/>
              </a:ext>
            </a:extLst>
          </p:cNvPr>
          <p:cNvSpPr/>
          <p:nvPr/>
        </p:nvSpPr>
        <p:spPr>
          <a:xfrm flipH="1">
            <a:off x="1315449" y="3945451"/>
            <a:ext cx="1259740" cy="24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2">
                    <a:lumMod val="25000"/>
                  </a:schemeClr>
                </a:solidFill>
              </a:rPr>
              <a:t>Até 10 dias úteis</a:t>
            </a:r>
          </a:p>
        </p:txBody>
      </p:sp>
      <p:sp>
        <p:nvSpPr>
          <p:cNvPr id="48" name="Seta: Pentágono 47">
            <a:extLst>
              <a:ext uri="{FF2B5EF4-FFF2-40B4-BE49-F238E27FC236}">
                <a16:creationId xmlns:a16="http://schemas.microsoft.com/office/drawing/2014/main" id="{DB386CDC-EB73-48A4-9B31-0B0D2DFCAAD9}"/>
              </a:ext>
            </a:extLst>
          </p:cNvPr>
          <p:cNvSpPr/>
          <p:nvPr/>
        </p:nvSpPr>
        <p:spPr>
          <a:xfrm rot="16200000" flipH="1">
            <a:off x="814807" y="1524092"/>
            <a:ext cx="1668279" cy="474487"/>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Data da Comunicação</a:t>
            </a:r>
          </a:p>
        </p:txBody>
      </p:sp>
      <p:sp>
        <p:nvSpPr>
          <p:cNvPr id="49" name="Retângulo 48">
            <a:extLst>
              <a:ext uri="{FF2B5EF4-FFF2-40B4-BE49-F238E27FC236}">
                <a16:creationId xmlns:a16="http://schemas.microsoft.com/office/drawing/2014/main" id="{AF852600-A8D9-47F9-9D26-D07E2D5D5145}"/>
              </a:ext>
            </a:extLst>
          </p:cNvPr>
          <p:cNvSpPr/>
          <p:nvPr/>
        </p:nvSpPr>
        <p:spPr>
          <a:xfrm flipH="1">
            <a:off x="3213647" y="1705956"/>
            <a:ext cx="13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2">
                    <a:lumMod val="25000"/>
                  </a:schemeClr>
                </a:solidFill>
              </a:rPr>
              <a:t>Até 180 dias úteis</a:t>
            </a:r>
          </a:p>
        </p:txBody>
      </p:sp>
      <p:sp>
        <p:nvSpPr>
          <p:cNvPr id="50" name="Chave Direita 49">
            <a:extLst>
              <a:ext uri="{FF2B5EF4-FFF2-40B4-BE49-F238E27FC236}">
                <a16:creationId xmlns:a16="http://schemas.microsoft.com/office/drawing/2014/main" id="{683B9BCE-0357-4834-B92D-579C8558D238}"/>
              </a:ext>
            </a:extLst>
          </p:cNvPr>
          <p:cNvSpPr/>
          <p:nvPr/>
        </p:nvSpPr>
        <p:spPr>
          <a:xfrm rot="5400000">
            <a:off x="7165684" y="3852196"/>
            <a:ext cx="244817" cy="1218849"/>
          </a:xfrm>
          <a:prstGeom prst="rightBrac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51" name="Retângulo 50">
            <a:extLst>
              <a:ext uri="{FF2B5EF4-FFF2-40B4-BE49-F238E27FC236}">
                <a16:creationId xmlns:a16="http://schemas.microsoft.com/office/drawing/2014/main" id="{7EFEF563-9024-4B7E-B5E0-F0B9CC4E77D5}"/>
              </a:ext>
            </a:extLst>
          </p:cNvPr>
          <p:cNvSpPr/>
          <p:nvPr/>
        </p:nvSpPr>
        <p:spPr>
          <a:xfrm flipH="1">
            <a:off x="6651373" y="4763508"/>
            <a:ext cx="1266494" cy="24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2">
                    <a:lumMod val="25000"/>
                  </a:schemeClr>
                </a:solidFill>
              </a:rPr>
              <a:t>30 dias antes do Protocolo</a:t>
            </a:r>
          </a:p>
        </p:txBody>
      </p:sp>
      <p:sp>
        <p:nvSpPr>
          <p:cNvPr id="52" name="Seta: Pentágono 51">
            <a:extLst>
              <a:ext uri="{FF2B5EF4-FFF2-40B4-BE49-F238E27FC236}">
                <a16:creationId xmlns:a16="http://schemas.microsoft.com/office/drawing/2014/main" id="{D2DCFA55-CB99-4934-9E8E-CF64ECF1980A}"/>
              </a:ext>
            </a:extLst>
          </p:cNvPr>
          <p:cNvSpPr/>
          <p:nvPr/>
        </p:nvSpPr>
        <p:spPr>
          <a:xfrm rot="16200000" flipH="1">
            <a:off x="9096063" y="1519771"/>
            <a:ext cx="1668279" cy="474487"/>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Data-efetiva</a:t>
            </a:r>
          </a:p>
        </p:txBody>
      </p:sp>
      <p:sp>
        <p:nvSpPr>
          <p:cNvPr id="47" name="Chave Direita 46">
            <a:extLst>
              <a:ext uri="{FF2B5EF4-FFF2-40B4-BE49-F238E27FC236}">
                <a16:creationId xmlns:a16="http://schemas.microsoft.com/office/drawing/2014/main" id="{E5890082-23AC-4A29-96CF-96A7CDB5C862}"/>
              </a:ext>
            </a:extLst>
          </p:cNvPr>
          <p:cNvSpPr/>
          <p:nvPr/>
        </p:nvSpPr>
        <p:spPr>
          <a:xfrm rot="16200000" flipV="1">
            <a:off x="3726108" y="-163677"/>
            <a:ext cx="360000" cy="4968000"/>
          </a:xfrm>
          <a:prstGeom prst="rightBrac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Tree>
    <p:extLst>
      <p:ext uri="{BB962C8B-B14F-4D97-AF65-F5344CB8AC3E}">
        <p14:creationId xmlns:p14="http://schemas.microsoft.com/office/powerpoint/2010/main" val="195774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9" y="1825624"/>
            <a:ext cx="6573600" cy="4667249"/>
          </a:xfrm>
        </p:spPr>
        <p:txBody>
          <a:bodyPr>
            <a:normAutofit/>
          </a:bodyPr>
          <a:lstStyle/>
          <a:p>
            <a:pPr marL="0" indent="0" algn="just">
              <a:buNone/>
            </a:pPr>
            <a:r>
              <a:rPr lang="pt-BR" sz="2000" b="1" dirty="0">
                <a:solidFill>
                  <a:schemeClr val="bg2">
                    <a:lumMod val="25000"/>
                  </a:schemeClr>
                </a:solidFill>
              </a:rPr>
              <a:t>O PATROCINADOR PODE TRANSFERIR O GERENCIAMENTO DE UM PLANO DEFICITÁRIO?</a:t>
            </a:r>
            <a:endParaRPr lang="pt-BR" sz="2000" b="0" i="0" dirty="0">
              <a:solidFill>
                <a:schemeClr val="bg2">
                  <a:lumMod val="25000"/>
                </a:schemeClr>
              </a:solidFill>
              <a:effectLst/>
              <a:cs typeface="Arial" panose="020B0604020202020204" pitchFamily="34" charset="0"/>
            </a:endParaRPr>
          </a:p>
          <a:p>
            <a:pPr marL="0" indent="0" algn="just">
              <a:buNone/>
            </a:pPr>
            <a:r>
              <a:rPr lang="pt-BR" sz="2000" b="0" i="0" dirty="0">
                <a:solidFill>
                  <a:schemeClr val="bg2">
                    <a:lumMod val="25000"/>
                  </a:schemeClr>
                </a:solidFill>
                <a:effectLst/>
                <a:cs typeface="Arial" panose="020B0604020202020204" pitchFamily="34" charset="0"/>
              </a:rPr>
              <a:t>Sim, nesse caso </a:t>
            </a:r>
            <a:r>
              <a:rPr lang="pt-BR" sz="2000" dirty="0">
                <a:solidFill>
                  <a:schemeClr val="bg2">
                    <a:lumMod val="25000"/>
                  </a:schemeClr>
                </a:solidFill>
                <a:cs typeface="Arial" panose="020B0604020202020204" pitchFamily="34" charset="0"/>
              </a:rPr>
              <a:t>todas as obrigações são transferidas junto com o plano e devem estar previstas no termo de transferência, tais como:</a:t>
            </a:r>
          </a:p>
          <a:p>
            <a:pPr algn="just">
              <a:buClr>
                <a:srgbClr val="548235"/>
              </a:buClr>
              <a:buFont typeface="Wingdings" panose="05000000000000000000" pitchFamily="2" charset="2"/>
              <a:buChar char="§"/>
            </a:pPr>
            <a:r>
              <a:rPr lang="pt-BR" sz="2000" dirty="0">
                <a:solidFill>
                  <a:schemeClr val="bg2">
                    <a:lumMod val="25000"/>
                  </a:schemeClr>
                </a:solidFill>
              </a:rPr>
              <a:t>Contratos de dívidas;</a:t>
            </a:r>
          </a:p>
          <a:p>
            <a:pPr algn="just">
              <a:buClr>
                <a:srgbClr val="548235"/>
              </a:buClr>
              <a:buFont typeface="Wingdings" panose="05000000000000000000" pitchFamily="2" charset="2"/>
              <a:buChar char="§"/>
            </a:pPr>
            <a:r>
              <a:rPr lang="pt-BR" sz="2000" dirty="0">
                <a:solidFill>
                  <a:schemeClr val="bg2">
                    <a:lumMod val="25000"/>
                  </a:schemeClr>
                </a:solidFill>
              </a:rPr>
              <a:t>Contribuições em atraso;</a:t>
            </a:r>
          </a:p>
          <a:p>
            <a:pPr algn="just">
              <a:buClr>
                <a:srgbClr val="548235"/>
              </a:buClr>
              <a:buFont typeface="Wingdings" panose="05000000000000000000" pitchFamily="2" charset="2"/>
              <a:buChar char="§"/>
            </a:pPr>
            <a:r>
              <a:rPr lang="pt-BR" sz="2000" dirty="0">
                <a:solidFill>
                  <a:schemeClr val="bg2">
                    <a:lumMod val="25000"/>
                  </a:schemeClr>
                </a:solidFill>
              </a:rPr>
              <a:t>Equacionamento de déficits passados;</a:t>
            </a:r>
          </a:p>
          <a:p>
            <a:pPr algn="just">
              <a:buClr>
                <a:srgbClr val="548235"/>
              </a:buClr>
              <a:buFont typeface="Wingdings" panose="05000000000000000000" pitchFamily="2" charset="2"/>
              <a:buChar char="§"/>
            </a:pPr>
            <a:r>
              <a:rPr lang="pt-BR" sz="2000" dirty="0">
                <a:solidFill>
                  <a:schemeClr val="bg2">
                    <a:lumMod val="25000"/>
                  </a:schemeClr>
                </a:solidFill>
              </a:rPr>
              <a:t>Provisionamento das ações judiciais em curso (com possibilidade de êxito) e quitação das ações transitadas em julgado;</a:t>
            </a:r>
          </a:p>
          <a:p>
            <a:pPr algn="just">
              <a:buFontTx/>
              <a:buChar char="-"/>
            </a:pPr>
            <a:endParaRPr lang="pt-BR" sz="2000" b="0" i="0" dirty="0">
              <a:solidFill>
                <a:schemeClr val="bg2">
                  <a:lumMod val="25000"/>
                </a:schemeClr>
              </a:solidFill>
              <a:effectLst/>
              <a:cs typeface="Arial" panose="020B0604020202020204" pitchFamily="34" charset="0"/>
            </a:endParaRPr>
          </a:p>
          <a:p>
            <a:pPr marL="0" indent="0" algn="just">
              <a:buNone/>
            </a:pPr>
            <a:endParaRPr lang="pt-BR" dirty="0">
              <a:solidFill>
                <a:schemeClr val="bg2">
                  <a:lumMod val="25000"/>
                </a:schemeClr>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LEGISLAÇÃO</a:t>
            </a:r>
            <a:endParaRPr lang="pt-BR" sz="3200" b="1" dirty="0">
              <a:solidFill>
                <a:schemeClr val="accent6">
                  <a:lumMod val="75000"/>
                </a:schemeClr>
              </a:solidFill>
              <a:latin typeface="+mn-lt"/>
            </a:endParaRPr>
          </a:p>
        </p:txBody>
      </p:sp>
      <p:pic>
        <p:nvPicPr>
          <p:cNvPr id="10" name="Gráfico 9" descr="Quadrados preenchidos com quadrados pequenos">
            <a:extLst>
              <a:ext uri="{FF2B5EF4-FFF2-40B4-BE49-F238E27FC236}">
                <a16:creationId xmlns:a16="http://schemas.microsoft.com/office/drawing/2014/main" id="{E62E81D6-0FF0-4091-9836-8439D53EDF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003600" y="821151"/>
            <a:ext cx="5671722" cy="5671722"/>
          </a:xfrm>
          <a:prstGeom prst="rect">
            <a:avLst/>
          </a:prstGeom>
        </p:spPr>
      </p:pic>
      <p:sp>
        <p:nvSpPr>
          <p:cNvPr id="11" name="Retângulo 10">
            <a:extLst>
              <a:ext uri="{FF2B5EF4-FFF2-40B4-BE49-F238E27FC236}">
                <a16:creationId xmlns:a16="http://schemas.microsoft.com/office/drawing/2014/main" id="{D3B50D6A-EA3D-4734-8667-2EFE2F6258DB}"/>
              </a:ext>
            </a:extLst>
          </p:cNvPr>
          <p:cNvSpPr/>
          <p:nvPr/>
        </p:nvSpPr>
        <p:spPr>
          <a:xfrm>
            <a:off x="9428343" y="2557243"/>
            <a:ext cx="1826963" cy="16425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descr="Ícone&#10;&#10;Descrição gerada automaticamente">
            <a:extLst>
              <a:ext uri="{FF2B5EF4-FFF2-40B4-BE49-F238E27FC236}">
                <a16:creationId xmlns:a16="http://schemas.microsoft.com/office/drawing/2014/main" id="{B2BA6021-164C-4A23-BD78-830F56569B34}"/>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11824" y="2798999"/>
            <a:ext cx="1260000" cy="1260000"/>
          </a:xfrm>
          <a:prstGeom prst="rect">
            <a:avLst/>
          </a:prstGeom>
        </p:spPr>
      </p:pic>
    </p:spTree>
    <p:extLst>
      <p:ext uri="{BB962C8B-B14F-4D97-AF65-F5344CB8AC3E}">
        <p14:creationId xmlns:p14="http://schemas.microsoft.com/office/powerpoint/2010/main" val="325147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9691832A-416E-4FE6-99F7-456E38EC4058}"/>
              </a:ext>
            </a:extLst>
          </p:cNvPr>
          <p:cNvSpPr/>
          <p:nvPr/>
        </p:nvSpPr>
        <p:spPr>
          <a:xfrm>
            <a:off x="0" y="-2"/>
            <a:ext cx="9000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EB4DE62F-F532-4FEE-B872-8C1F21E1A7BA}"/>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20" name="Retângulo 19">
            <a:extLst>
              <a:ext uri="{FF2B5EF4-FFF2-40B4-BE49-F238E27FC236}">
                <a16:creationId xmlns:a16="http://schemas.microsoft.com/office/drawing/2014/main" id="{33939D3F-C647-4B7F-9C06-4EBB69731FF0}"/>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21" name="Título 1">
            <a:extLst>
              <a:ext uri="{FF2B5EF4-FFF2-40B4-BE49-F238E27FC236}">
                <a16:creationId xmlns:a16="http://schemas.microsoft.com/office/drawing/2014/main" id="{05C30B7D-A4BD-4430-BF46-6F83D6C32225}"/>
              </a:ext>
            </a:extLst>
          </p:cNvPr>
          <p:cNvSpPr>
            <a:spLocks noGrp="1"/>
          </p:cNvSpPr>
          <p:nvPr>
            <p:ph type="title"/>
          </p:nvPr>
        </p:nvSpPr>
        <p:spPr>
          <a:xfrm rot="16200000" flipH="1">
            <a:off x="-2526594" y="3497971"/>
            <a:ext cx="5953185" cy="766876"/>
          </a:xfrm>
        </p:spPr>
        <p:txBody>
          <a:bodyPr>
            <a:normAutofit/>
          </a:bodyPr>
          <a:lstStyle/>
          <a:p>
            <a:pPr algn="r"/>
            <a:r>
              <a:rPr lang="pt-BR" sz="2400" b="1" i="0" dirty="0">
                <a:solidFill>
                  <a:srgbClr val="548235"/>
                </a:solidFill>
                <a:effectLst/>
                <a:latin typeface="+mn-lt"/>
              </a:rPr>
              <a:t>// TÁ NA MÍDIA</a:t>
            </a:r>
            <a:endParaRPr lang="pt-BR" sz="2400" b="1" dirty="0">
              <a:solidFill>
                <a:srgbClr val="548235"/>
              </a:solidFill>
              <a:latin typeface="+mn-lt"/>
            </a:endParaRPr>
          </a:p>
        </p:txBody>
      </p:sp>
      <p:pic>
        <p:nvPicPr>
          <p:cNvPr id="17" name="Imagem 16">
            <a:extLst>
              <a:ext uri="{FF2B5EF4-FFF2-40B4-BE49-F238E27FC236}">
                <a16:creationId xmlns:a16="http://schemas.microsoft.com/office/drawing/2014/main" id="{9BA8DA63-03A0-4C26-A7BF-C943C7A7A5B2}"/>
              </a:ext>
            </a:extLst>
          </p:cNvPr>
          <p:cNvPicPr>
            <a:picLocks noChangeAspect="1"/>
          </p:cNvPicPr>
          <p:nvPr/>
        </p:nvPicPr>
        <p:blipFill>
          <a:blip r:embed="rId2"/>
          <a:stretch>
            <a:fillRect/>
          </a:stretch>
        </p:blipFill>
        <p:spPr>
          <a:xfrm>
            <a:off x="1049937" y="451440"/>
            <a:ext cx="6312641" cy="2592375"/>
          </a:xfrm>
          <a:prstGeom prst="rect">
            <a:avLst/>
          </a:prstGeom>
        </p:spPr>
      </p:pic>
      <p:pic>
        <p:nvPicPr>
          <p:cNvPr id="5" name="Imagem 4">
            <a:extLst>
              <a:ext uri="{FF2B5EF4-FFF2-40B4-BE49-F238E27FC236}">
                <a16:creationId xmlns:a16="http://schemas.microsoft.com/office/drawing/2014/main" id="{309A05D3-9FC6-4C59-A615-5C33871767BC}"/>
              </a:ext>
            </a:extLst>
          </p:cNvPr>
          <p:cNvPicPr>
            <a:picLocks noChangeAspect="1"/>
          </p:cNvPicPr>
          <p:nvPr/>
        </p:nvPicPr>
        <p:blipFill>
          <a:blip r:embed="rId3"/>
          <a:stretch>
            <a:fillRect/>
          </a:stretch>
        </p:blipFill>
        <p:spPr>
          <a:xfrm>
            <a:off x="7492135" y="451439"/>
            <a:ext cx="4461855" cy="2592375"/>
          </a:xfrm>
          <a:prstGeom prst="rect">
            <a:avLst/>
          </a:prstGeom>
        </p:spPr>
      </p:pic>
      <p:pic>
        <p:nvPicPr>
          <p:cNvPr id="3" name="Imagem 2">
            <a:extLst>
              <a:ext uri="{FF2B5EF4-FFF2-40B4-BE49-F238E27FC236}">
                <a16:creationId xmlns:a16="http://schemas.microsoft.com/office/drawing/2014/main" id="{CDB513AD-717E-448E-8834-A402B8E032A4}"/>
              </a:ext>
            </a:extLst>
          </p:cNvPr>
          <p:cNvPicPr>
            <a:picLocks noChangeAspect="1"/>
          </p:cNvPicPr>
          <p:nvPr/>
        </p:nvPicPr>
        <p:blipFill>
          <a:blip r:embed="rId4"/>
          <a:stretch>
            <a:fillRect/>
          </a:stretch>
        </p:blipFill>
        <p:spPr>
          <a:xfrm>
            <a:off x="1049937" y="3148651"/>
            <a:ext cx="5865213" cy="2909249"/>
          </a:xfrm>
          <a:prstGeom prst="rect">
            <a:avLst/>
          </a:prstGeom>
        </p:spPr>
      </p:pic>
      <p:grpSp>
        <p:nvGrpSpPr>
          <p:cNvPr id="14" name="Agrupar 13">
            <a:extLst>
              <a:ext uri="{FF2B5EF4-FFF2-40B4-BE49-F238E27FC236}">
                <a16:creationId xmlns:a16="http://schemas.microsoft.com/office/drawing/2014/main" id="{24DD4717-F043-468C-BACE-BFDCEE70F4AC}"/>
              </a:ext>
            </a:extLst>
          </p:cNvPr>
          <p:cNvGrpSpPr/>
          <p:nvPr/>
        </p:nvGrpSpPr>
        <p:grpSpPr>
          <a:xfrm>
            <a:off x="7065087" y="3148648"/>
            <a:ext cx="4888903" cy="2909251"/>
            <a:chOff x="7065087" y="3148648"/>
            <a:chExt cx="4888903" cy="2909251"/>
          </a:xfrm>
        </p:grpSpPr>
        <p:grpSp>
          <p:nvGrpSpPr>
            <p:cNvPr id="11" name="Agrupar 10">
              <a:extLst>
                <a:ext uri="{FF2B5EF4-FFF2-40B4-BE49-F238E27FC236}">
                  <a16:creationId xmlns:a16="http://schemas.microsoft.com/office/drawing/2014/main" id="{6FCEEEDD-4C4B-4615-B1DA-B48019F9FD0A}"/>
                </a:ext>
              </a:extLst>
            </p:cNvPr>
            <p:cNvGrpSpPr/>
            <p:nvPr/>
          </p:nvGrpSpPr>
          <p:grpSpPr>
            <a:xfrm>
              <a:off x="7065087" y="3148648"/>
              <a:ext cx="4888903" cy="2909251"/>
              <a:chOff x="7065087" y="3148648"/>
              <a:chExt cx="4888903" cy="2909251"/>
            </a:xfrm>
          </p:grpSpPr>
          <p:pic>
            <p:nvPicPr>
              <p:cNvPr id="10" name="Imagem 9">
                <a:extLst>
                  <a:ext uri="{FF2B5EF4-FFF2-40B4-BE49-F238E27FC236}">
                    <a16:creationId xmlns:a16="http://schemas.microsoft.com/office/drawing/2014/main" id="{B6B149C8-31E5-43BC-A1E4-241DBB134198}"/>
                  </a:ext>
                </a:extLst>
              </p:cNvPr>
              <p:cNvPicPr>
                <a:picLocks noChangeAspect="1"/>
              </p:cNvPicPr>
              <p:nvPr/>
            </p:nvPicPr>
            <p:blipFill>
              <a:blip r:embed="rId5"/>
              <a:stretch>
                <a:fillRect/>
              </a:stretch>
            </p:blipFill>
            <p:spPr>
              <a:xfrm>
                <a:off x="7065087" y="3148650"/>
                <a:ext cx="4888903" cy="2909249"/>
              </a:xfrm>
              <a:prstGeom prst="rect">
                <a:avLst/>
              </a:prstGeom>
            </p:spPr>
          </p:pic>
          <p:pic>
            <p:nvPicPr>
              <p:cNvPr id="16" name="Imagem 15">
                <a:extLst>
                  <a:ext uri="{FF2B5EF4-FFF2-40B4-BE49-F238E27FC236}">
                    <a16:creationId xmlns:a16="http://schemas.microsoft.com/office/drawing/2014/main" id="{5C4202E7-4793-42C0-96D2-2BFA8C97302A}"/>
                  </a:ext>
                </a:extLst>
              </p:cNvPr>
              <p:cNvPicPr>
                <a:picLocks noChangeAspect="1"/>
              </p:cNvPicPr>
              <p:nvPr/>
            </p:nvPicPr>
            <p:blipFill rotWithShape="1">
              <a:blip r:embed="rId5"/>
              <a:srcRect l="32365" b="79708"/>
              <a:stretch/>
            </p:blipFill>
            <p:spPr>
              <a:xfrm>
                <a:off x="7065087" y="3148648"/>
                <a:ext cx="3306635" cy="590343"/>
              </a:xfrm>
              <a:prstGeom prst="rect">
                <a:avLst/>
              </a:prstGeom>
            </p:spPr>
          </p:pic>
        </p:grpSp>
        <p:pic>
          <p:nvPicPr>
            <p:cNvPr id="13" name="Imagem 12">
              <a:extLst>
                <a:ext uri="{FF2B5EF4-FFF2-40B4-BE49-F238E27FC236}">
                  <a16:creationId xmlns:a16="http://schemas.microsoft.com/office/drawing/2014/main" id="{4687B701-A8DD-4DF2-9EBA-964D9776B038}"/>
                </a:ext>
              </a:extLst>
            </p:cNvPr>
            <p:cNvPicPr>
              <a:picLocks noChangeAspect="1"/>
            </p:cNvPicPr>
            <p:nvPr/>
          </p:nvPicPr>
          <p:blipFill>
            <a:blip r:embed="rId6"/>
            <a:stretch>
              <a:fillRect/>
            </a:stretch>
          </p:blipFill>
          <p:spPr>
            <a:xfrm>
              <a:off x="7244242" y="3171725"/>
              <a:ext cx="1695361" cy="562516"/>
            </a:xfrm>
            <a:prstGeom prst="rect">
              <a:avLst/>
            </a:prstGeom>
          </p:spPr>
        </p:pic>
      </p:grpSp>
    </p:spTree>
    <p:extLst>
      <p:ext uri="{BB962C8B-B14F-4D97-AF65-F5344CB8AC3E}">
        <p14:creationId xmlns:p14="http://schemas.microsoft.com/office/powerpoint/2010/main" val="3705453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Pessoa de camisa branca sorrindo&#10;&#10;Descrição gerada automaticamente com confiança média">
            <a:extLst>
              <a:ext uri="{FF2B5EF4-FFF2-40B4-BE49-F238E27FC236}">
                <a16:creationId xmlns:a16="http://schemas.microsoft.com/office/drawing/2014/main" id="{5B664E75-D104-4C0C-A2E6-03B32B1E442D}"/>
              </a:ext>
            </a:extLst>
          </p:cNvPr>
          <p:cNvPicPr>
            <a:picLocks noChangeAspect="1"/>
          </p:cNvPicPr>
          <p:nvPr/>
        </p:nvPicPr>
        <p:blipFill rotWithShape="1">
          <a:blip r:embed="rId2">
            <a:extLst>
              <a:ext uri="{28A0092B-C50C-407E-A947-70E740481C1C}">
                <a14:useLocalDpi xmlns:a14="http://schemas.microsoft.com/office/drawing/2010/main" val="0"/>
              </a:ext>
            </a:extLst>
          </a:blip>
          <a:srcRect l="12833" r="16263"/>
          <a:stretch/>
        </p:blipFill>
        <p:spPr>
          <a:xfrm>
            <a:off x="6996000" y="1161076"/>
            <a:ext cx="4887853" cy="4593925"/>
          </a:xfrm>
          <a:prstGeom prst="rect">
            <a:avLst/>
          </a:prstGeom>
        </p:spPr>
      </p:pic>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700" y="1825624"/>
            <a:ext cx="4679830" cy="4667249"/>
          </a:xfrm>
        </p:spPr>
        <p:txBody>
          <a:bodyPr>
            <a:normAutofit/>
          </a:bodyPr>
          <a:lstStyle/>
          <a:p>
            <a:pPr marL="0" indent="0" algn="just">
              <a:buNone/>
            </a:pPr>
            <a:r>
              <a:rPr lang="pt-BR" sz="2000" b="0" i="0" dirty="0">
                <a:solidFill>
                  <a:schemeClr val="bg2">
                    <a:lumMod val="25000"/>
                  </a:schemeClr>
                </a:solidFill>
                <a:effectLst/>
                <a:cs typeface="Arial" panose="020B0604020202020204" pitchFamily="34" charset="0"/>
              </a:rPr>
              <a:t>O Plano de Benefício Definido tem caráter mutualista e o valor do benefício é calculado com base nas regras previamente definidas no regulamento do plano. As contribuições de todos os participantes são depositados em uma conta coletiva e variam ao longo do período de capitalização, sendo rentabilizadas para atingirem o montante suficiente para o pagamento de todos os benefícios previstos no plano.</a:t>
            </a: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O PLANO BD</a:t>
            </a:r>
            <a:endParaRPr lang="pt-BR" sz="3200" b="1" dirty="0">
              <a:solidFill>
                <a:schemeClr val="accent6">
                  <a:lumMod val="75000"/>
                </a:schemeClr>
              </a:solidFill>
              <a:latin typeface="+mn-lt"/>
            </a:endParaRPr>
          </a:p>
        </p:txBody>
      </p:sp>
      <p:pic>
        <p:nvPicPr>
          <p:cNvPr id="14" name="Gráfico 13" descr="Quadrados preenchidos com quadrados pequenos">
            <a:extLst>
              <a:ext uri="{FF2B5EF4-FFF2-40B4-BE49-F238E27FC236}">
                <a16:creationId xmlns:a16="http://schemas.microsoft.com/office/drawing/2014/main" id="{5C872678-765F-4684-8866-D3A694671C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5189529" y="1977596"/>
            <a:ext cx="5398868" cy="5398868"/>
          </a:xfrm>
          <a:prstGeom prst="rect">
            <a:avLst/>
          </a:prstGeom>
        </p:spPr>
      </p:pic>
    </p:spTree>
    <p:extLst>
      <p:ext uri="{BB962C8B-B14F-4D97-AF65-F5344CB8AC3E}">
        <p14:creationId xmlns:p14="http://schemas.microsoft.com/office/powerpoint/2010/main" val="3655695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9691832A-416E-4FE6-99F7-456E38EC4058}"/>
              </a:ext>
            </a:extLst>
          </p:cNvPr>
          <p:cNvSpPr/>
          <p:nvPr/>
        </p:nvSpPr>
        <p:spPr>
          <a:xfrm>
            <a:off x="0" y="-1"/>
            <a:ext cx="900000" cy="685096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EB4DE62F-F532-4FEE-B872-8C1F21E1A7BA}"/>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20" name="Retângulo 19">
            <a:extLst>
              <a:ext uri="{FF2B5EF4-FFF2-40B4-BE49-F238E27FC236}">
                <a16:creationId xmlns:a16="http://schemas.microsoft.com/office/drawing/2014/main" id="{33939D3F-C647-4B7F-9C06-4EBB69731FF0}"/>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21" name="Título 1">
            <a:extLst>
              <a:ext uri="{FF2B5EF4-FFF2-40B4-BE49-F238E27FC236}">
                <a16:creationId xmlns:a16="http://schemas.microsoft.com/office/drawing/2014/main" id="{05C30B7D-A4BD-4430-BF46-6F83D6C32225}"/>
              </a:ext>
            </a:extLst>
          </p:cNvPr>
          <p:cNvSpPr>
            <a:spLocks noGrp="1"/>
          </p:cNvSpPr>
          <p:nvPr>
            <p:ph type="title"/>
          </p:nvPr>
        </p:nvSpPr>
        <p:spPr>
          <a:xfrm rot="16200000" flipH="1">
            <a:off x="-2526594" y="3497971"/>
            <a:ext cx="5953185" cy="766876"/>
          </a:xfrm>
        </p:spPr>
        <p:txBody>
          <a:bodyPr>
            <a:normAutofit/>
          </a:bodyPr>
          <a:lstStyle/>
          <a:p>
            <a:pPr algn="r"/>
            <a:r>
              <a:rPr lang="pt-BR" sz="2400" b="1" i="0" dirty="0">
                <a:solidFill>
                  <a:srgbClr val="92D050"/>
                </a:solidFill>
                <a:effectLst/>
                <a:latin typeface="+mn-lt"/>
              </a:rPr>
              <a:t>// NÚMEROS DO PLANO</a:t>
            </a:r>
            <a:endParaRPr lang="pt-BR" sz="2400" b="1" dirty="0">
              <a:solidFill>
                <a:srgbClr val="92D050"/>
              </a:solidFill>
              <a:latin typeface="+mn-lt"/>
            </a:endParaRPr>
          </a:p>
        </p:txBody>
      </p:sp>
      <p:graphicFrame>
        <p:nvGraphicFramePr>
          <p:cNvPr id="17" name="Gráfico 16">
            <a:extLst>
              <a:ext uri="{FF2B5EF4-FFF2-40B4-BE49-F238E27FC236}">
                <a16:creationId xmlns:a16="http://schemas.microsoft.com/office/drawing/2014/main" id="{99AACEFD-4FEB-44E3-8B8D-F7C7BB6CEAD6}"/>
              </a:ext>
            </a:extLst>
          </p:cNvPr>
          <p:cNvGraphicFramePr>
            <a:graphicFrameLocks/>
          </p:cNvGraphicFramePr>
          <p:nvPr>
            <p:extLst>
              <p:ext uri="{D42A27DB-BD31-4B8C-83A1-F6EECF244321}">
                <p14:modId xmlns:p14="http://schemas.microsoft.com/office/powerpoint/2010/main" val="2175818619"/>
              </p:ext>
            </p:extLst>
          </p:nvPr>
        </p:nvGraphicFramePr>
        <p:xfrm>
          <a:off x="452437" y="121333"/>
          <a:ext cx="4666228" cy="37718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Gráfico 31">
            <a:extLst>
              <a:ext uri="{FF2B5EF4-FFF2-40B4-BE49-F238E27FC236}">
                <a16:creationId xmlns:a16="http://schemas.microsoft.com/office/drawing/2014/main" id="{4A0AF39E-3AA6-4FBE-BB15-8B86131BBF7D}"/>
              </a:ext>
            </a:extLst>
          </p:cNvPr>
          <p:cNvGraphicFramePr>
            <a:graphicFrameLocks/>
          </p:cNvGraphicFramePr>
          <p:nvPr>
            <p:extLst>
              <p:ext uri="{D42A27DB-BD31-4B8C-83A1-F6EECF244321}">
                <p14:modId xmlns:p14="http://schemas.microsoft.com/office/powerpoint/2010/main" val="1359758610"/>
              </p:ext>
            </p:extLst>
          </p:nvPr>
        </p:nvGraphicFramePr>
        <p:xfrm>
          <a:off x="5751914" y="128533"/>
          <a:ext cx="4665600" cy="3770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ela 2">
            <a:extLst>
              <a:ext uri="{FF2B5EF4-FFF2-40B4-BE49-F238E27FC236}">
                <a16:creationId xmlns:a16="http://schemas.microsoft.com/office/drawing/2014/main" id="{FD8AB1A5-2173-48DA-A384-C3C32BB123F0}"/>
              </a:ext>
            </a:extLst>
          </p:cNvPr>
          <p:cNvGraphicFramePr>
            <a:graphicFrameLocks noGrp="1"/>
          </p:cNvGraphicFramePr>
          <p:nvPr>
            <p:extLst>
              <p:ext uri="{D42A27DB-BD31-4B8C-83A1-F6EECF244321}">
                <p14:modId xmlns:p14="http://schemas.microsoft.com/office/powerpoint/2010/main" val="3710728246"/>
              </p:ext>
            </p:extLst>
          </p:nvPr>
        </p:nvGraphicFramePr>
        <p:xfrm>
          <a:off x="4555408" y="1744761"/>
          <a:ext cx="1609591" cy="887060"/>
        </p:xfrm>
        <a:graphic>
          <a:graphicData uri="http://schemas.openxmlformats.org/drawingml/2006/table">
            <a:tbl>
              <a:tblPr firstRow="1" bandRow="1">
                <a:tableStyleId>{5C22544A-7EE6-4342-B048-85BDC9FD1C3A}</a:tableStyleId>
              </a:tblPr>
              <a:tblGrid>
                <a:gridCol w="1016853">
                  <a:extLst>
                    <a:ext uri="{9D8B030D-6E8A-4147-A177-3AD203B41FA5}">
                      <a16:colId xmlns:a16="http://schemas.microsoft.com/office/drawing/2014/main" val="791204697"/>
                    </a:ext>
                  </a:extLst>
                </a:gridCol>
                <a:gridCol w="592738">
                  <a:extLst>
                    <a:ext uri="{9D8B030D-6E8A-4147-A177-3AD203B41FA5}">
                      <a16:colId xmlns:a16="http://schemas.microsoft.com/office/drawing/2014/main" val="76691415"/>
                    </a:ext>
                  </a:extLst>
                </a:gridCol>
              </a:tblGrid>
              <a:tr h="216667">
                <a:tc>
                  <a:txBody>
                    <a:bodyPr/>
                    <a:lstStyle/>
                    <a:p>
                      <a:pPr algn="l" fontAlgn="ctr"/>
                      <a:r>
                        <a:rPr lang="pt-BR" sz="1000" b="0" i="0" u="none" strike="noStrike" dirty="0">
                          <a:solidFill>
                            <a:schemeClr val="bg2">
                              <a:lumMod val="25000"/>
                            </a:schemeClr>
                          </a:solidFill>
                          <a:effectLst/>
                          <a:highlight>
                            <a:srgbClr val="4472C4"/>
                          </a:highlight>
                          <a:latin typeface="Calibri" panose="020F0502020204030204" pitchFamily="34" charset="0"/>
                        </a:rPr>
                        <a:t>  </a:t>
                      </a:r>
                      <a:r>
                        <a:rPr lang="pt-BR" sz="1000" b="0" i="0" u="none" strike="noStrike" dirty="0">
                          <a:solidFill>
                            <a:schemeClr val="bg2">
                              <a:lumMod val="25000"/>
                            </a:schemeClr>
                          </a:solidFill>
                          <a:effectLst/>
                          <a:latin typeface="Calibri" panose="020F0502020204030204" pitchFamily="34" charset="0"/>
                        </a:rPr>
                        <a:t> Ativos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1000" b="0" i="0" u="none" strike="noStrike" dirty="0">
                          <a:solidFill>
                            <a:schemeClr val="bg2">
                              <a:lumMod val="25000"/>
                            </a:schemeClr>
                          </a:solidFill>
                          <a:effectLst/>
                          <a:latin typeface="Calibri" panose="020F0502020204030204" pitchFamily="34" charset="0"/>
                        </a:rPr>
                        <a:t>647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002121"/>
                  </a:ext>
                </a:extLst>
              </a:tr>
              <a:tr h="216667">
                <a:tc>
                  <a:txBody>
                    <a:bodyPr/>
                    <a:lstStyle/>
                    <a:p>
                      <a:pPr algn="l" fontAlgn="ctr"/>
                      <a:r>
                        <a:rPr lang="pt-BR" sz="1000" b="0" i="0" u="none" strike="noStrike" dirty="0">
                          <a:solidFill>
                            <a:schemeClr val="bg2">
                              <a:lumMod val="25000"/>
                            </a:schemeClr>
                          </a:solidFill>
                          <a:effectLst/>
                          <a:highlight>
                            <a:srgbClr val="ED7D31"/>
                          </a:highlight>
                          <a:latin typeface="Calibri" panose="020F0502020204030204" pitchFamily="34" charset="0"/>
                        </a:rPr>
                        <a:t>  </a:t>
                      </a:r>
                      <a:r>
                        <a:rPr lang="pt-BR" sz="1000" b="0" i="0" u="none" strike="noStrike" dirty="0">
                          <a:solidFill>
                            <a:schemeClr val="bg2">
                              <a:lumMod val="25000"/>
                            </a:schemeClr>
                          </a:solidFill>
                          <a:effectLst/>
                          <a:latin typeface="Calibri" panose="020F0502020204030204" pitchFamily="34" charset="0"/>
                        </a:rPr>
                        <a:t> Aposentados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1000" b="0" i="0" u="none" strike="noStrike" dirty="0">
                          <a:solidFill>
                            <a:schemeClr val="bg2">
                              <a:lumMod val="25000"/>
                            </a:schemeClr>
                          </a:solidFill>
                          <a:effectLst/>
                          <a:latin typeface="Calibri" panose="020F0502020204030204" pitchFamily="34" charset="0"/>
                        </a:rPr>
                        <a:t>6.957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3566672"/>
                  </a:ext>
                </a:extLst>
              </a:tr>
              <a:tr h="216667">
                <a:tc>
                  <a:txBody>
                    <a:bodyPr/>
                    <a:lstStyle/>
                    <a:p>
                      <a:pPr algn="l" fontAlgn="ctr"/>
                      <a:r>
                        <a:rPr lang="pt-BR" sz="1000" b="0" i="0" u="none" strike="noStrike" dirty="0">
                          <a:solidFill>
                            <a:schemeClr val="bg2">
                              <a:lumMod val="25000"/>
                            </a:schemeClr>
                          </a:solidFill>
                          <a:effectLst/>
                          <a:highlight>
                            <a:srgbClr val="A5A5A5"/>
                          </a:highlight>
                          <a:latin typeface="Calibri" panose="020F0502020204030204" pitchFamily="34" charset="0"/>
                        </a:rPr>
                        <a:t>  </a:t>
                      </a:r>
                      <a:r>
                        <a:rPr lang="pt-BR" sz="1000" b="0" i="0" u="none" strike="noStrike" dirty="0">
                          <a:solidFill>
                            <a:schemeClr val="bg2">
                              <a:lumMod val="25000"/>
                            </a:schemeClr>
                          </a:solidFill>
                          <a:effectLst/>
                          <a:latin typeface="Calibri" panose="020F0502020204030204" pitchFamily="34" charset="0"/>
                        </a:rPr>
                        <a:t> Pensionistas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1000" b="0" i="0" u="none" strike="noStrike" dirty="0">
                          <a:solidFill>
                            <a:schemeClr val="bg2">
                              <a:lumMod val="25000"/>
                            </a:schemeClr>
                          </a:solidFill>
                          <a:effectLst/>
                          <a:latin typeface="Calibri" panose="020F0502020204030204" pitchFamily="34" charset="0"/>
                        </a:rPr>
                        <a:t>1.903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9573861"/>
                  </a:ext>
                </a:extLst>
              </a:tr>
              <a:tr h="237059">
                <a:tc>
                  <a:txBody>
                    <a:bodyPr/>
                    <a:lstStyle/>
                    <a:p>
                      <a:pPr algn="l" fontAlgn="ctr"/>
                      <a:r>
                        <a:rPr lang="pt-BR" sz="1100" b="1" i="0" u="none" strike="noStrike" dirty="0">
                          <a:solidFill>
                            <a:schemeClr val="bg2">
                              <a:lumMod val="25000"/>
                            </a:schemeClr>
                          </a:solidFill>
                          <a:effectLst/>
                          <a:latin typeface="Calibri" panose="020F0502020204030204" pitchFamily="34" charset="0"/>
                        </a:rPr>
                        <a:t>Total Geral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1100" b="1" i="0" u="none" strike="noStrike">
                          <a:solidFill>
                            <a:schemeClr val="bg2">
                              <a:lumMod val="25000"/>
                            </a:schemeClr>
                          </a:solidFill>
                          <a:effectLst/>
                          <a:latin typeface="Calibri" panose="020F0502020204030204" pitchFamily="34" charset="0"/>
                        </a:rPr>
                        <a:t>9.507</a:t>
                      </a:r>
                      <a:endParaRPr lang="pt-BR" sz="1100" b="1" i="0" u="none" strike="noStrike" dirty="0">
                        <a:solidFill>
                          <a:schemeClr val="bg2">
                            <a:lumMod val="25000"/>
                          </a:schemeClr>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018832"/>
                  </a:ext>
                </a:extLst>
              </a:tr>
            </a:tbl>
          </a:graphicData>
        </a:graphic>
      </p:graphicFrame>
      <p:graphicFrame>
        <p:nvGraphicFramePr>
          <p:cNvPr id="33" name="Tabela 2">
            <a:extLst>
              <a:ext uri="{FF2B5EF4-FFF2-40B4-BE49-F238E27FC236}">
                <a16:creationId xmlns:a16="http://schemas.microsoft.com/office/drawing/2014/main" id="{C36587DC-AA8E-42D8-A54C-DA0516F80996}"/>
              </a:ext>
            </a:extLst>
          </p:cNvPr>
          <p:cNvGraphicFramePr>
            <a:graphicFrameLocks noGrp="1"/>
          </p:cNvGraphicFramePr>
          <p:nvPr>
            <p:extLst>
              <p:ext uri="{D42A27DB-BD31-4B8C-83A1-F6EECF244321}">
                <p14:modId xmlns:p14="http://schemas.microsoft.com/office/powerpoint/2010/main" val="1492751200"/>
              </p:ext>
            </p:extLst>
          </p:nvPr>
        </p:nvGraphicFramePr>
        <p:xfrm>
          <a:off x="9974572" y="1763811"/>
          <a:ext cx="1609591" cy="1320394"/>
        </p:xfrm>
        <a:graphic>
          <a:graphicData uri="http://schemas.openxmlformats.org/drawingml/2006/table">
            <a:tbl>
              <a:tblPr firstRow="1" bandRow="1">
                <a:tableStyleId>{5C22544A-7EE6-4342-B048-85BDC9FD1C3A}</a:tableStyleId>
              </a:tblPr>
              <a:tblGrid>
                <a:gridCol w="1166670">
                  <a:extLst>
                    <a:ext uri="{9D8B030D-6E8A-4147-A177-3AD203B41FA5}">
                      <a16:colId xmlns:a16="http://schemas.microsoft.com/office/drawing/2014/main" val="791204697"/>
                    </a:ext>
                  </a:extLst>
                </a:gridCol>
                <a:gridCol w="442921">
                  <a:extLst>
                    <a:ext uri="{9D8B030D-6E8A-4147-A177-3AD203B41FA5}">
                      <a16:colId xmlns:a16="http://schemas.microsoft.com/office/drawing/2014/main" val="76691415"/>
                    </a:ext>
                  </a:extLst>
                </a:gridCol>
              </a:tblGrid>
              <a:tr h="216667">
                <a:tc>
                  <a:txBody>
                    <a:bodyPr/>
                    <a:lstStyle/>
                    <a:p>
                      <a:pPr algn="l" fontAlgn="ctr"/>
                      <a:r>
                        <a:rPr lang="pt-BR" sz="1000" b="0" i="0" u="none" strike="noStrike" dirty="0">
                          <a:solidFill>
                            <a:schemeClr val="bg2">
                              <a:lumMod val="25000"/>
                            </a:schemeClr>
                          </a:solidFill>
                          <a:effectLst/>
                          <a:highlight>
                            <a:srgbClr val="4472C4"/>
                          </a:highlight>
                          <a:latin typeface="Calibri" panose="020F0502020204030204" pitchFamily="34" charset="0"/>
                        </a:rPr>
                        <a:t>  </a:t>
                      </a:r>
                      <a:r>
                        <a:rPr lang="pt-BR" sz="1000" b="0" i="0" u="none" strike="noStrike" dirty="0">
                          <a:solidFill>
                            <a:schemeClr val="bg2">
                              <a:lumMod val="25000"/>
                            </a:schemeClr>
                          </a:solidFill>
                          <a:effectLst/>
                          <a:latin typeface="Calibri" panose="020F0502020204030204" pitchFamily="34" charset="0"/>
                        </a:rPr>
                        <a:t> Tempo de serviço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1000" b="0" i="0" u="none" strike="noStrike">
                          <a:solidFill>
                            <a:schemeClr val="bg2">
                              <a:lumMod val="25000"/>
                            </a:schemeClr>
                          </a:solidFill>
                          <a:effectLst/>
                          <a:latin typeface="Calibri" panose="020F0502020204030204" pitchFamily="34" charset="0"/>
                        </a:rPr>
                        <a:t>6.218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002121"/>
                  </a:ext>
                </a:extLst>
              </a:tr>
              <a:tr h="216667">
                <a:tc>
                  <a:txBody>
                    <a:bodyPr/>
                    <a:lstStyle/>
                    <a:p>
                      <a:pPr algn="l" fontAlgn="ctr"/>
                      <a:r>
                        <a:rPr lang="pt-BR" sz="1000" b="0" i="0" u="none" strike="noStrike" dirty="0">
                          <a:solidFill>
                            <a:schemeClr val="bg2">
                              <a:lumMod val="25000"/>
                            </a:schemeClr>
                          </a:solidFill>
                          <a:effectLst/>
                          <a:highlight>
                            <a:srgbClr val="ED7D31"/>
                          </a:highlight>
                          <a:latin typeface="Calibri" panose="020F0502020204030204" pitchFamily="34" charset="0"/>
                        </a:rPr>
                        <a:t>  </a:t>
                      </a:r>
                      <a:r>
                        <a:rPr lang="pt-BR" sz="1000" b="0" i="0" u="none" strike="noStrike" dirty="0">
                          <a:solidFill>
                            <a:schemeClr val="bg2">
                              <a:lumMod val="25000"/>
                            </a:schemeClr>
                          </a:solidFill>
                          <a:effectLst/>
                          <a:latin typeface="Calibri" panose="020F0502020204030204" pitchFamily="34" charset="0"/>
                        </a:rPr>
                        <a:t> Especial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1000" b="0" i="0" u="none" strike="noStrike" dirty="0">
                          <a:solidFill>
                            <a:schemeClr val="bg2">
                              <a:lumMod val="25000"/>
                            </a:schemeClr>
                          </a:solidFill>
                          <a:effectLst/>
                          <a:latin typeface="Calibri" panose="020F0502020204030204" pitchFamily="34" charset="0"/>
                        </a:rPr>
                        <a:t>494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3566672"/>
                  </a:ext>
                </a:extLst>
              </a:tr>
              <a:tr h="216667">
                <a:tc>
                  <a:txBody>
                    <a:bodyPr/>
                    <a:lstStyle/>
                    <a:p>
                      <a:pPr algn="l" fontAlgn="ctr"/>
                      <a:r>
                        <a:rPr lang="pt-BR" sz="1000" b="0" i="0" u="none" strike="noStrike" dirty="0">
                          <a:solidFill>
                            <a:schemeClr val="bg2">
                              <a:lumMod val="25000"/>
                            </a:schemeClr>
                          </a:solidFill>
                          <a:effectLst/>
                          <a:highlight>
                            <a:srgbClr val="A5A5A5"/>
                          </a:highlight>
                          <a:latin typeface="Calibri" panose="020F0502020204030204" pitchFamily="34" charset="0"/>
                        </a:rPr>
                        <a:t>  </a:t>
                      </a:r>
                      <a:r>
                        <a:rPr lang="pt-BR" sz="1000" b="0" i="0" u="none" strike="noStrike" dirty="0">
                          <a:solidFill>
                            <a:schemeClr val="bg2">
                              <a:lumMod val="25000"/>
                            </a:schemeClr>
                          </a:solidFill>
                          <a:effectLst/>
                          <a:latin typeface="Calibri" panose="020F0502020204030204" pitchFamily="34" charset="0"/>
                        </a:rPr>
                        <a:t> Idade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1000" b="0" i="0" u="none" strike="noStrike" dirty="0">
                          <a:solidFill>
                            <a:schemeClr val="bg2">
                              <a:lumMod val="25000"/>
                            </a:schemeClr>
                          </a:solidFill>
                          <a:effectLst/>
                          <a:latin typeface="Calibri" panose="020F050202020403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9573861"/>
                  </a:ext>
                </a:extLst>
              </a:tr>
              <a:tr h="216667">
                <a:tc>
                  <a:txBody>
                    <a:bodyPr/>
                    <a:lstStyle/>
                    <a:p>
                      <a:pPr algn="l" fontAlgn="ctr"/>
                      <a:r>
                        <a:rPr lang="pt-BR" sz="1000" b="0" i="0" u="none" strike="noStrike" dirty="0">
                          <a:solidFill>
                            <a:schemeClr val="bg2">
                              <a:lumMod val="25000"/>
                            </a:schemeClr>
                          </a:solidFill>
                          <a:effectLst/>
                          <a:highlight>
                            <a:srgbClr val="FFC000"/>
                          </a:highlight>
                          <a:latin typeface="Calibri" panose="020F0502020204030204" pitchFamily="34" charset="0"/>
                        </a:rPr>
                        <a:t>  </a:t>
                      </a:r>
                      <a:r>
                        <a:rPr lang="pt-BR" sz="1000" b="0" i="0" u="none" strike="noStrike" dirty="0">
                          <a:solidFill>
                            <a:schemeClr val="bg2">
                              <a:lumMod val="25000"/>
                            </a:schemeClr>
                          </a:solidFill>
                          <a:effectLst/>
                          <a:latin typeface="Calibri" panose="020F0502020204030204" pitchFamily="34" charset="0"/>
                        </a:rPr>
                        <a:t> Invalidez</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1000" b="0" i="0" u="none" strike="noStrike" dirty="0">
                          <a:solidFill>
                            <a:schemeClr val="bg2">
                              <a:lumMod val="25000"/>
                            </a:schemeClr>
                          </a:solidFill>
                          <a:effectLst/>
                          <a:latin typeface="Calibri" panose="020F0502020204030204" pitchFamily="34" charset="0"/>
                        </a:rPr>
                        <a:t>187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51933"/>
                  </a:ext>
                </a:extLst>
              </a:tr>
              <a:tr h="216667">
                <a:tc>
                  <a:txBody>
                    <a:bodyPr/>
                    <a:lstStyle/>
                    <a:p>
                      <a:pPr algn="l" fontAlgn="ctr"/>
                      <a:r>
                        <a:rPr lang="pt-BR" sz="1000" b="0" i="0" u="none" strike="noStrike" dirty="0">
                          <a:solidFill>
                            <a:schemeClr val="bg2">
                              <a:lumMod val="25000"/>
                            </a:schemeClr>
                          </a:solidFill>
                          <a:effectLst/>
                          <a:highlight>
                            <a:srgbClr val="5B9BD5"/>
                          </a:highlight>
                          <a:latin typeface="Calibri" panose="020F0502020204030204" pitchFamily="34" charset="0"/>
                        </a:rPr>
                        <a:t>  </a:t>
                      </a:r>
                      <a:r>
                        <a:rPr lang="pt-BR" sz="1000" b="0" i="0" u="none" strike="noStrike" dirty="0">
                          <a:solidFill>
                            <a:schemeClr val="bg2">
                              <a:lumMod val="25000"/>
                            </a:schemeClr>
                          </a:solidFill>
                          <a:effectLst/>
                          <a:latin typeface="Calibri" panose="020F0502020204030204" pitchFamily="34" charset="0"/>
                        </a:rPr>
                        <a:t> Pensão por Morte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1000" b="0" i="0" u="none" strike="noStrike" dirty="0">
                          <a:solidFill>
                            <a:schemeClr val="bg2">
                              <a:lumMod val="25000"/>
                            </a:schemeClr>
                          </a:solidFill>
                          <a:effectLst/>
                          <a:latin typeface="Calibri" panose="020F0502020204030204" pitchFamily="34" charset="0"/>
                        </a:rPr>
                        <a:t>1.903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746279"/>
                  </a:ext>
                </a:extLst>
              </a:tr>
              <a:tr h="237059">
                <a:tc>
                  <a:txBody>
                    <a:bodyPr/>
                    <a:lstStyle/>
                    <a:p>
                      <a:pPr algn="l" fontAlgn="ctr"/>
                      <a:r>
                        <a:rPr lang="pt-BR" sz="1000" b="1" i="0" u="none" strike="noStrike" dirty="0">
                          <a:solidFill>
                            <a:schemeClr val="bg2">
                              <a:lumMod val="25000"/>
                            </a:schemeClr>
                          </a:solidFill>
                          <a:effectLst/>
                          <a:latin typeface="Calibri" panose="020F0502020204030204" pitchFamily="34" charset="0"/>
                        </a:rPr>
                        <a:t>Total Geral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t-BR" sz="1000" b="1" i="0" u="none" strike="noStrike" dirty="0">
                          <a:solidFill>
                            <a:schemeClr val="bg2">
                              <a:lumMod val="25000"/>
                            </a:schemeClr>
                          </a:solidFill>
                          <a:effectLst/>
                          <a:latin typeface="Calibri" panose="020F0502020204030204" pitchFamily="34" charset="0"/>
                        </a:rPr>
                        <a:t>8.860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018832"/>
                  </a:ext>
                </a:extLst>
              </a:tr>
            </a:tbl>
          </a:graphicData>
        </a:graphic>
      </p:graphicFrame>
      <p:cxnSp>
        <p:nvCxnSpPr>
          <p:cNvPr id="4" name="Conector reto 3">
            <a:extLst>
              <a:ext uri="{FF2B5EF4-FFF2-40B4-BE49-F238E27FC236}">
                <a16:creationId xmlns:a16="http://schemas.microsoft.com/office/drawing/2014/main" id="{5FCAC2C7-1ED3-4584-AE06-115F2295FB82}"/>
              </a:ext>
            </a:extLst>
          </p:cNvPr>
          <p:cNvCxnSpPr>
            <a:cxnSpLocks/>
          </p:cNvCxnSpPr>
          <p:nvPr/>
        </p:nvCxnSpPr>
        <p:spPr>
          <a:xfrm>
            <a:off x="6164999" y="226048"/>
            <a:ext cx="0" cy="366715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Gráfico 33">
            <a:extLst>
              <a:ext uri="{FF2B5EF4-FFF2-40B4-BE49-F238E27FC236}">
                <a16:creationId xmlns:a16="http://schemas.microsoft.com/office/drawing/2014/main" id="{557BEC88-BAF4-4FF5-81AA-3290999BD809}"/>
              </a:ext>
            </a:extLst>
          </p:cNvPr>
          <p:cNvGraphicFramePr>
            <a:graphicFrameLocks/>
          </p:cNvGraphicFramePr>
          <p:nvPr>
            <p:extLst>
              <p:ext uri="{D42A27DB-BD31-4B8C-83A1-F6EECF244321}">
                <p14:modId xmlns:p14="http://schemas.microsoft.com/office/powerpoint/2010/main" val="732737715"/>
              </p:ext>
            </p:extLst>
          </p:nvPr>
        </p:nvGraphicFramePr>
        <p:xfrm>
          <a:off x="1157023" y="4041971"/>
          <a:ext cx="7801806" cy="2450904"/>
        </p:xfrm>
        <a:graphic>
          <a:graphicData uri="http://schemas.openxmlformats.org/drawingml/2006/chart">
            <c:chart xmlns:c="http://schemas.openxmlformats.org/drawingml/2006/chart" xmlns:r="http://schemas.openxmlformats.org/officeDocument/2006/relationships" r:id="rId4"/>
          </a:graphicData>
        </a:graphic>
      </p:graphicFrame>
      <p:cxnSp>
        <p:nvCxnSpPr>
          <p:cNvPr id="35" name="Conector reto 34">
            <a:extLst>
              <a:ext uri="{FF2B5EF4-FFF2-40B4-BE49-F238E27FC236}">
                <a16:creationId xmlns:a16="http://schemas.microsoft.com/office/drawing/2014/main" id="{F2E8F73E-2030-4A12-8CF9-634EC002A107}"/>
              </a:ext>
            </a:extLst>
          </p:cNvPr>
          <p:cNvCxnSpPr>
            <a:cxnSpLocks/>
          </p:cNvCxnSpPr>
          <p:nvPr/>
        </p:nvCxnSpPr>
        <p:spPr>
          <a:xfrm flipH="1">
            <a:off x="1157023" y="4035788"/>
            <a:ext cx="1075424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a:extLst>
              <a:ext uri="{FF2B5EF4-FFF2-40B4-BE49-F238E27FC236}">
                <a16:creationId xmlns:a16="http://schemas.microsoft.com/office/drawing/2014/main" id="{8777399D-888B-4961-8441-A6BEC8DD28E3}"/>
              </a:ext>
            </a:extLst>
          </p:cNvPr>
          <p:cNvCxnSpPr>
            <a:cxnSpLocks/>
          </p:cNvCxnSpPr>
          <p:nvPr/>
        </p:nvCxnSpPr>
        <p:spPr>
          <a:xfrm>
            <a:off x="8908949" y="4475747"/>
            <a:ext cx="0" cy="201712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8" name="Gráfico 37">
            <a:extLst>
              <a:ext uri="{FF2B5EF4-FFF2-40B4-BE49-F238E27FC236}">
                <a16:creationId xmlns:a16="http://schemas.microsoft.com/office/drawing/2014/main" id="{B0FA4F5F-E812-4EEB-ABD3-00D4E9264E48}"/>
              </a:ext>
            </a:extLst>
          </p:cNvPr>
          <p:cNvGraphicFramePr>
            <a:graphicFrameLocks/>
          </p:cNvGraphicFramePr>
          <p:nvPr>
            <p:extLst>
              <p:ext uri="{D42A27DB-BD31-4B8C-83A1-F6EECF244321}">
                <p14:modId xmlns:p14="http://schemas.microsoft.com/office/powerpoint/2010/main" val="2941905604"/>
              </p:ext>
            </p:extLst>
          </p:nvPr>
        </p:nvGraphicFramePr>
        <p:xfrm>
          <a:off x="9103057" y="4086867"/>
          <a:ext cx="2808205" cy="24060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765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Mão sobre gramado&#10;&#10;Descrição gerada automaticamente">
            <a:extLst>
              <a:ext uri="{FF2B5EF4-FFF2-40B4-BE49-F238E27FC236}">
                <a16:creationId xmlns:a16="http://schemas.microsoft.com/office/drawing/2014/main" id="{FEF2259C-3485-4D8E-A96A-8E32D3426014}"/>
              </a:ext>
            </a:extLst>
          </p:cNvPr>
          <p:cNvPicPr>
            <a:picLocks noChangeAspect="1"/>
          </p:cNvPicPr>
          <p:nvPr/>
        </p:nvPicPr>
        <p:blipFill rotWithShape="1">
          <a:blip r:embed="rId2">
            <a:extLst>
              <a:ext uri="{28A0092B-C50C-407E-A947-70E740481C1C}">
                <a14:useLocalDpi xmlns:a14="http://schemas.microsoft.com/office/drawing/2010/main" val="0"/>
              </a:ext>
            </a:extLst>
          </a:blip>
          <a:srcRect l="8283" r="5450"/>
          <a:stretch/>
        </p:blipFill>
        <p:spPr>
          <a:xfrm>
            <a:off x="6996001" y="1156264"/>
            <a:ext cx="4892988" cy="4593600"/>
          </a:xfrm>
          <a:prstGeom prst="rect">
            <a:avLst/>
          </a:prstGeom>
        </p:spPr>
      </p:pic>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9" y="1825624"/>
            <a:ext cx="4686301" cy="4667249"/>
          </a:xfrm>
        </p:spPr>
        <p:txBody>
          <a:bodyPr>
            <a:normAutofit/>
          </a:bodyPr>
          <a:lstStyle/>
          <a:p>
            <a:pPr marL="0" indent="0" algn="just">
              <a:buNone/>
            </a:pPr>
            <a:r>
              <a:rPr lang="pt-BR" sz="2000" b="0" i="0" dirty="0">
                <a:solidFill>
                  <a:schemeClr val="bg2">
                    <a:lumMod val="25000"/>
                  </a:schemeClr>
                </a:solidFill>
                <a:effectLst/>
                <a:cs typeface="Arial" panose="020B0604020202020204" pitchFamily="34" charset="0"/>
              </a:rPr>
              <a:t>Criada em 1971, a Real Grandeza é uma das pioneiras do setor de previdência complementar fechada.</a:t>
            </a:r>
          </a:p>
          <a:p>
            <a:pPr marL="0" indent="0" algn="just">
              <a:buNone/>
            </a:pPr>
            <a:r>
              <a:rPr lang="pt-BR" sz="2000" b="0" i="0" dirty="0">
                <a:solidFill>
                  <a:schemeClr val="bg2">
                    <a:lumMod val="25000"/>
                  </a:schemeClr>
                </a:solidFill>
                <a:effectLst/>
                <a:cs typeface="Arial" panose="020B0604020202020204" pitchFamily="34" charset="0"/>
              </a:rPr>
              <a:t>Proporciona aos seus participantes os meios para construção de um patrimônio sólido, capaz de assegurar um futuro com segurança, tranquilidade e bem-estar.</a:t>
            </a:r>
          </a:p>
          <a:p>
            <a:pPr marL="0" indent="0" algn="just">
              <a:buNone/>
            </a:pPr>
            <a:r>
              <a:rPr lang="pt-BR" sz="2000" b="0" i="0" dirty="0">
                <a:solidFill>
                  <a:schemeClr val="bg2">
                    <a:lumMod val="25000"/>
                  </a:schemeClr>
                </a:solidFill>
                <a:effectLst/>
                <a:cs typeface="Arial" panose="020B0604020202020204" pitchFamily="34" charset="0"/>
              </a:rPr>
              <a:t>Tem, como patrocinadoras, Furnas Centrais Elétricas S.A., Eletrobrás Termonuclear – Eletronuclear e a própria Real Grandeza, abrangendo um universo de 13 mil pessoas entre participantes ativos e aposentados.</a:t>
            </a:r>
          </a:p>
          <a:p>
            <a:pPr marL="0" indent="0" algn="just">
              <a:buNone/>
            </a:pPr>
            <a:endParaRPr lang="pt-BR" dirty="0">
              <a:solidFill>
                <a:schemeClr val="bg2">
                  <a:lumMod val="25000"/>
                </a:schemeClr>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A REAL GRANDEZA</a:t>
            </a:r>
            <a:endParaRPr lang="pt-BR" sz="3200" b="1" dirty="0">
              <a:solidFill>
                <a:schemeClr val="accent6">
                  <a:lumMod val="75000"/>
                </a:schemeClr>
              </a:solidFill>
              <a:latin typeface="+mn-lt"/>
            </a:endParaRPr>
          </a:p>
        </p:txBody>
      </p:sp>
      <p:pic>
        <p:nvPicPr>
          <p:cNvPr id="28" name="Gráfico 27" descr="Quadrados preenchidos com quadrados pequenos">
            <a:extLst>
              <a:ext uri="{FF2B5EF4-FFF2-40B4-BE49-F238E27FC236}">
                <a16:creationId xmlns:a16="http://schemas.microsoft.com/office/drawing/2014/main" id="{390228C0-2019-4927-B6CE-B681836A4E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5189529" y="1977596"/>
            <a:ext cx="5398868" cy="5398868"/>
          </a:xfrm>
          <a:prstGeom prst="rect">
            <a:avLst/>
          </a:prstGeom>
        </p:spPr>
      </p:pic>
    </p:spTree>
    <p:extLst>
      <p:ext uri="{BB962C8B-B14F-4D97-AF65-F5344CB8AC3E}">
        <p14:creationId xmlns:p14="http://schemas.microsoft.com/office/powerpoint/2010/main" val="861260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9691832A-416E-4FE6-99F7-456E38EC4058}"/>
              </a:ext>
            </a:extLst>
          </p:cNvPr>
          <p:cNvSpPr/>
          <p:nvPr/>
        </p:nvSpPr>
        <p:spPr>
          <a:xfrm>
            <a:off x="0" y="-2"/>
            <a:ext cx="900000" cy="6858001"/>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EB4DE62F-F532-4FEE-B872-8C1F21E1A7BA}"/>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20" name="Retângulo 19">
            <a:extLst>
              <a:ext uri="{FF2B5EF4-FFF2-40B4-BE49-F238E27FC236}">
                <a16:creationId xmlns:a16="http://schemas.microsoft.com/office/drawing/2014/main" id="{33939D3F-C647-4B7F-9C06-4EBB69731FF0}"/>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21" name="Título 1">
            <a:extLst>
              <a:ext uri="{FF2B5EF4-FFF2-40B4-BE49-F238E27FC236}">
                <a16:creationId xmlns:a16="http://schemas.microsoft.com/office/drawing/2014/main" id="{05C30B7D-A4BD-4430-BF46-6F83D6C32225}"/>
              </a:ext>
            </a:extLst>
          </p:cNvPr>
          <p:cNvSpPr>
            <a:spLocks noGrp="1"/>
          </p:cNvSpPr>
          <p:nvPr>
            <p:ph type="title"/>
          </p:nvPr>
        </p:nvSpPr>
        <p:spPr>
          <a:xfrm rot="16200000" flipH="1">
            <a:off x="-2526594" y="3497971"/>
            <a:ext cx="5953185" cy="766876"/>
          </a:xfrm>
        </p:spPr>
        <p:txBody>
          <a:bodyPr>
            <a:normAutofit/>
          </a:bodyPr>
          <a:lstStyle/>
          <a:p>
            <a:pPr algn="r"/>
            <a:r>
              <a:rPr lang="pt-BR" sz="2400" b="1" i="0" dirty="0">
                <a:solidFill>
                  <a:srgbClr val="92D050"/>
                </a:solidFill>
                <a:effectLst/>
                <a:latin typeface="+mn-lt"/>
              </a:rPr>
              <a:t>// VANTAGENS DO PLANO</a:t>
            </a:r>
            <a:endParaRPr lang="pt-BR" sz="2400" b="1" dirty="0">
              <a:solidFill>
                <a:srgbClr val="92D050"/>
              </a:solidFill>
              <a:latin typeface="+mn-lt"/>
            </a:endParaRPr>
          </a:p>
        </p:txBody>
      </p:sp>
      <p:graphicFrame>
        <p:nvGraphicFramePr>
          <p:cNvPr id="22" name="Tabela 72">
            <a:extLst>
              <a:ext uri="{FF2B5EF4-FFF2-40B4-BE49-F238E27FC236}">
                <a16:creationId xmlns:a16="http://schemas.microsoft.com/office/drawing/2014/main" id="{CA4B96E2-0E5E-4403-8516-596F6C0F38EE}"/>
              </a:ext>
            </a:extLst>
          </p:cNvPr>
          <p:cNvGraphicFramePr>
            <a:graphicFrameLocks noGrp="1"/>
          </p:cNvGraphicFramePr>
          <p:nvPr/>
        </p:nvGraphicFramePr>
        <p:xfrm>
          <a:off x="899996" y="1"/>
          <a:ext cx="11292004" cy="6497993"/>
        </p:xfrm>
        <a:graphic>
          <a:graphicData uri="http://schemas.openxmlformats.org/drawingml/2006/table">
            <a:tbl>
              <a:tblPr firstRow="1" bandRow="1">
                <a:tableStyleId>{5C22544A-7EE6-4342-B048-85BDC9FD1C3A}</a:tableStyleId>
              </a:tblPr>
              <a:tblGrid>
                <a:gridCol w="2823001">
                  <a:extLst>
                    <a:ext uri="{9D8B030D-6E8A-4147-A177-3AD203B41FA5}">
                      <a16:colId xmlns:a16="http://schemas.microsoft.com/office/drawing/2014/main" val="827445777"/>
                    </a:ext>
                  </a:extLst>
                </a:gridCol>
                <a:gridCol w="2823001">
                  <a:extLst>
                    <a:ext uri="{9D8B030D-6E8A-4147-A177-3AD203B41FA5}">
                      <a16:colId xmlns:a16="http://schemas.microsoft.com/office/drawing/2014/main" val="4006940683"/>
                    </a:ext>
                  </a:extLst>
                </a:gridCol>
                <a:gridCol w="2823001">
                  <a:extLst>
                    <a:ext uri="{9D8B030D-6E8A-4147-A177-3AD203B41FA5}">
                      <a16:colId xmlns:a16="http://schemas.microsoft.com/office/drawing/2014/main" val="1778987340"/>
                    </a:ext>
                  </a:extLst>
                </a:gridCol>
                <a:gridCol w="2823001">
                  <a:extLst>
                    <a:ext uri="{9D8B030D-6E8A-4147-A177-3AD203B41FA5}">
                      <a16:colId xmlns:a16="http://schemas.microsoft.com/office/drawing/2014/main" val="614162857"/>
                    </a:ext>
                  </a:extLst>
                </a:gridCol>
              </a:tblGrid>
              <a:tr h="3102134">
                <a:tc>
                  <a:txBody>
                    <a:bodyPr/>
                    <a:lstStyle/>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r>
                        <a:rPr lang="pt-BR" sz="1500" b="1" i="0" kern="1200" dirty="0">
                          <a:solidFill>
                            <a:schemeClr val="bg2">
                              <a:lumMod val="25000"/>
                            </a:schemeClr>
                          </a:solidFill>
                          <a:effectLst/>
                          <a:latin typeface="+mn-lt"/>
                          <a:ea typeface="+mn-ea"/>
                          <a:cs typeface="+mn-cs"/>
                        </a:rPr>
                        <a:t>Adicional de Aposentadoria</a:t>
                      </a:r>
                    </a:p>
                    <a:p>
                      <a:pPr algn="ctr"/>
                      <a:r>
                        <a:rPr lang="pt-BR" sz="1400" b="0" i="0" kern="1200" dirty="0">
                          <a:solidFill>
                            <a:schemeClr val="bg2">
                              <a:lumMod val="25000"/>
                            </a:schemeClr>
                          </a:solidFill>
                          <a:effectLst/>
                          <a:latin typeface="+mn-lt"/>
                          <a:ea typeface="+mn-ea"/>
                          <a:cs typeface="+mn-cs"/>
                        </a:rPr>
                        <a:t>Percentual aplicado no Salário</a:t>
                      </a:r>
                    </a:p>
                    <a:p>
                      <a:pPr algn="ctr"/>
                      <a:r>
                        <a:rPr lang="pt-BR" sz="1400" b="0" i="0" kern="1200" dirty="0">
                          <a:solidFill>
                            <a:schemeClr val="bg2">
                              <a:lumMod val="25000"/>
                            </a:schemeClr>
                          </a:solidFill>
                          <a:effectLst/>
                          <a:latin typeface="+mn-lt"/>
                          <a:ea typeface="+mn-ea"/>
                          <a:cs typeface="+mn-cs"/>
                        </a:rPr>
                        <a:t>Real de Benefício limitado ao Teto de Contribuição Hipotético em função do tempo de serviço.</a:t>
                      </a:r>
                      <a:endParaRPr lang="pt-BR" sz="1400" dirty="0">
                        <a:solidFill>
                          <a:schemeClr val="bg2">
                            <a:lumMod val="25000"/>
                          </a:schemeClr>
                        </a:solidFill>
                      </a:endParaRPr>
                    </a:p>
                  </a:txBody>
                  <a:tcPr marL="114609" marR="114609" marT="57304" marB="57304">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r>
                        <a:rPr lang="pt-BR" sz="1500" b="1" i="0" kern="1200" dirty="0">
                          <a:solidFill>
                            <a:schemeClr val="bg2">
                              <a:lumMod val="25000"/>
                            </a:schemeClr>
                          </a:solidFill>
                          <a:effectLst/>
                          <a:latin typeface="+mn-lt"/>
                          <a:ea typeface="+mn-ea"/>
                          <a:cs typeface="+mn-cs"/>
                        </a:rPr>
                        <a:t>Benefícios para Família</a:t>
                      </a:r>
                    </a:p>
                    <a:p>
                      <a:pPr algn="ctr"/>
                      <a:r>
                        <a:rPr lang="pt-BR" sz="1400" b="0" i="0" kern="1200" dirty="0">
                          <a:solidFill>
                            <a:schemeClr val="bg2">
                              <a:lumMod val="25000"/>
                            </a:schemeClr>
                          </a:solidFill>
                          <a:effectLst/>
                          <a:latin typeface="+mn-lt"/>
                          <a:ea typeface="+mn-ea"/>
                          <a:cs typeface="+mn-cs"/>
                        </a:rPr>
                        <a:t>Caso algo aconteça com você, seus beneficiários não ficam desamparados.</a:t>
                      </a:r>
                    </a:p>
                  </a:txBody>
                  <a:tcPr marL="114609" marR="114609" marT="57304" marB="57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r>
                        <a:rPr lang="pt-BR" sz="1500" b="1" i="0" kern="1200" dirty="0">
                          <a:solidFill>
                            <a:schemeClr val="bg2">
                              <a:lumMod val="25000"/>
                            </a:schemeClr>
                          </a:solidFill>
                          <a:effectLst/>
                          <a:latin typeface="+mn-lt"/>
                          <a:ea typeface="+mn-ea"/>
                          <a:cs typeface="+mn-cs"/>
                        </a:rPr>
                        <a:t>Benefício Fiscal</a:t>
                      </a:r>
                    </a:p>
                    <a:p>
                      <a:pPr algn="ctr"/>
                      <a:r>
                        <a:rPr lang="pt-BR" sz="1400" b="0" i="0" kern="1200" dirty="0">
                          <a:solidFill>
                            <a:schemeClr val="bg2">
                              <a:lumMod val="25000"/>
                            </a:schemeClr>
                          </a:solidFill>
                          <a:effectLst/>
                          <a:latin typeface="+mn-lt"/>
                          <a:ea typeface="+mn-ea"/>
                          <a:cs typeface="+mn-cs"/>
                        </a:rPr>
                        <a:t>Dedução de até 12% da renda bruta anual na declaração completa do Imposto de Renda.</a:t>
                      </a:r>
                    </a:p>
                  </a:txBody>
                  <a:tcPr marL="114609" marR="114609" marT="57304" marB="57304">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latinLnBrk="0" hangingPunct="1"/>
                      <a:endParaRPr lang="pt-BR" sz="1400" b="1" i="0" kern="1200" dirty="0">
                        <a:solidFill>
                          <a:schemeClr val="bg2">
                            <a:lumMod val="25000"/>
                          </a:schemeClr>
                        </a:solidFill>
                        <a:effectLst/>
                        <a:latin typeface="+mn-lt"/>
                        <a:ea typeface="+mn-ea"/>
                        <a:cs typeface="+mn-cs"/>
                      </a:endParaRPr>
                    </a:p>
                    <a:p>
                      <a:pPr marL="0" algn="ctr" defTabSz="914400" rtl="0" eaLnBrk="1" latinLnBrk="0" hangingPunct="1"/>
                      <a:endParaRPr lang="pt-BR" sz="1400" b="1" i="0" kern="1200" dirty="0">
                        <a:solidFill>
                          <a:schemeClr val="bg2">
                            <a:lumMod val="25000"/>
                          </a:schemeClr>
                        </a:solidFill>
                        <a:effectLst/>
                        <a:latin typeface="+mn-lt"/>
                        <a:ea typeface="+mn-ea"/>
                        <a:cs typeface="+mn-cs"/>
                      </a:endParaRPr>
                    </a:p>
                    <a:p>
                      <a:pPr marL="0" algn="ctr" defTabSz="914400" rtl="0" eaLnBrk="1" latinLnBrk="0" hangingPunct="1"/>
                      <a:endParaRPr lang="pt-BR" sz="1400" b="1" i="0" kern="1200" dirty="0">
                        <a:solidFill>
                          <a:schemeClr val="bg2">
                            <a:lumMod val="25000"/>
                          </a:schemeClr>
                        </a:solidFill>
                        <a:effectLst/>
                        <a:latin typeface="+mn-lt"/>
                        <a:ea typeface="+mn-ea"/>
                        <a:cs typeface="+mn-cs"/>
                      </a:endParaRPr>
                    </a:p>
                    <a:p>
                      <a:pPr marL="0" algn="ctr" defTabSz="914400" rtl="0" eaLnBrk="1" latinLnBrk="0" hangingPunct="1"/>
                      <a:endParaRPr lang="pt-BR" sz="1400" b="1" i="0" kern="1200" dirty="0">
                        <a:solidFill>
                          <a:schemeClr val="bg2">
                            <a:lumMod val="25000"/>
                          </a:schemeClr>
                        </a:solidFill>
                        <a:effectLst/>
                        <a:latin typeface="+mn-lt"/>
                        <a:ea typeface="+mn-ea"/>
                        <a:cs typeface="+mn-cs"/>
                      </a:endParaRPr>
                    </a:p>
                    <a:p>
                      <a:pPr marL="0" algn="ctr" defTabSz="914400" rtl="0" eaLnBrk="1" latinLnBrk="0" hangingPunct="1"/>
                      <a:endParaRPr lang="pt-BR" sz="1400" b="1" i="0" kern="1200" dirty="0">
                        <a:solidFill>
                          <a:schemeClr val="bg2">
                            <a:lumMod val="25000"/>
                          </a:schemeClr>
                        </a:solidFill>
                        <a:effectLst/>
                        <a:latin typeface="+mn-lt"/>
                        <a:ea typeface="+mn-ea"/>
                        <a:cs typeface="+mn-cs"/>
                      </a:endParaRPr>
                    </a:p>
                    <a:p>
                      <a:pPr marL="0" algn="ctr" defTabSz="914400" rtl="0" eaLnBrk="1" latinLnBrk="0" hangingPunct="1"/>
                      <a:endParaRPr lang="pt-BR" sz="1400" b="1" i="0" kern="1200" dirty="0">
                        <a:solidFill>
                          <a:schemeClr val="bg2">
                            <a:lumMod val="25000"/>
                          </a:schemeClr>
                        </a:solidFill>
                        <a:effectLst/>
                        <a:latin typeface="+mn-lt"/>
                        <a:ea typeface="+mn-ea"/>
                        <a:cs typeface="+mn-cs"/>
                      </a:endParaRPr>
                    </a:p>
                    <a:p>
                      <a:pPr marL="0" algn="ctr" defTabSz="914400" rtl="0" eaLnBrk="1" latinLnBrk="0" hangingPunct="1"/>
                      <a:endParaRPr lang="pt-BR" sz="1400" b="1" i="0" kern="1200" dirty="0">
                        <a:solidFill>
                          <a:schemeClr val="bg2">
                            <a:lumMod val="25000"/>
                          </a:schemeClr>
                        </a:solidFill>
                        <a:effectLst/>
                        <a:latin typeface="+mn-lt"/>
                        <a:ea typeface="+mn-ea"/>
                        <a:cs typeface="+mn-cs"/>
                      </a:endParaRPr>
                    </a:p>
                    <a:p>
                      <a:pPr algn="ctr"/>
                      <a:endParaRPr lang="pt-BR" sz="1400" b="1" i="0" kern="1200" dirty="0">
                        <a:solidFill>
                          <a:schemeClr val="bg2">
                            <a:lumMod val="25000"/>
                          </a:schemeClr>
                        </a:solidFill>
                        <a:effectLst/>
                        <a:latin typeface="+mn-lt"/>
                        <a:ea typeface="+mn-ea"/>
                        <a:cs typeface="+mn-cs"/>
                      </a:endParaRPr>
                    </a:p>
                    <a:p>
                      <a:pPr algn="ctr"/>
                      <a:r>
                        <a:rPr lang="pt-BR" sz="1500" b="1" i="0" kern="1200" dirty="0">
                          <a:solidFill>
                            <a:schemeClr val="bg2">
                              <a:lumMod val="25000"/>
                            </a:schemeClr>
                          </a:solidFill>
                          <a:effectLst/>
                          <a:latin typeface="+mn-lt"/>
                          <a:ea typeface="+mn-ea"/>
                          <a:cs typeface="+mn-cs"/>
                        </a:rPr>
                        <a:t>Garantia Mínima Anual </a:t>
                      </a:r>
                    </a:p>
                    <a:p>
                      <a:pPr algn="ctr"/>
                      <a:r>
                        <a:rPr lang="pt-BR" sz="1400" b="0" i="0" kern="1200" dirty="0">
                          <a:solidFill>
                            <a:schemeClr val="bg2">
                              <a:lumMod val="25000"/>
                            </a:schemeClr>
                          </a:solidFill>
                          <a:effectLst/>
                          <a:latin typeface="+mn-lt"/>
                          <a:ea typeface="+mn-ea"/>
                          <a:cs typeface="+mn-cs"/>
                        </a:rPr>
                        <a:t>Reposição das perdas em relação ao mínimo garantido pela quantidade de </a:t>
                      </a:r>
                      <a:r>
                        <a:rPr lang="pt-BR" sz="1400" b="0" i="0" kern="1200" dirty="0" err="1">
                          <a:solidFill>
                            <a:schemeClr val="bg2">
                              <a:lumMod val="25000"/>
                            </a:schemeClr>
                          </a:solidFill>
                          <a:effectLst/>
                          <a:latin typeface="+mn-lt"/>
                          <a:ea typeface="+mn-ea"/>
                          <a:cs typeface="+mn-cs"/>
                        </a:rPr>
                        <a:t>UB´s</a:t>
                      </a:r>
                      <a:r>
                        <a:rPr lang="pt-BR" sz="1400" b="0" i="0" kern="1200" dirty="0">
                          <a:solidFill>
                            <a:schemeClr val="bg2">
                              <a:lumMod val="25000"/>
                            </a:schemeClr>
                          </a:solidFill>
                          <a:effectLst/>
                          <a:latin typeface="+mn-lt"/>
                          <a:ea typeface="+mn-ea"/>
                          <a:cs typeface="+mn-cs"/>
                        </a:rPr>
                        <a:t> do benefício. Pago sempre no mês de janeiro de cada ano.</a:t>
                      </a:r>
                    </a:p>
                  </a:txBody>
                  <a:tcPr marL="114609" marR="114609" marT="57304" marB="57304">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461665"/>
                  </a:ext>
                </a:extLst>
              </a:tr>
              <a:tr h="3381105">
                <a:tc>
                  <a:txBody>
                    <a:bodyPr/>
                    <a:lstStyle/>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marL="0" algn="ctr" defTabSz="721827" rtl="0" eaLnBrk="1" latinLnBrk="0" hangingPunct="1"/>
                      <a:r>
                        <a:rPr lang="pt-BR" sz="1500" b="1" i="0" kern="1200" dirty="0">
                          <a:solidFill>
                            <a:schemeClr val="bg2">
                              <a:lumMod val="25000"/>
                            </a:schemeClr>
                          </a:solidFill>
                          <a:effectLst/>
                          <a:latin typeface="+mn-lt"/>
                          <a:ea typeface="+mn-ea"/>
                          <a:cs typeface="+mn-cs"/>
                        </a:rPr>
                        <a:t>Abono Anual</a:t>
                      </a:r>
                    </a:p>
                    <a:p>
                      <a:pPr marL="0" algn="ctr" defTabSz="721827" rtl="0" eaLnBrk="1" latinLnBrk="0" hangingPunct="1"/>
                      <a:r>
                        <a:rPr lang="pt-BR" sz="1400" b="0" i="0" kern="1200" dirty="0">
                          <a:solidFill>
                            <a:schemeClr val="bg2">
                              <a:lumMod val="25000"/>
                            </a:schemeClr>
                          </a:solidFill>
                          <a:effectLst/>
                          <a:latin typeface="+mn-lt"/>
                          <a:ea typeface="+mn-ea"/>
                          <a:cs typeface="+mn-cs"/>
                        </a:rPr>
                        <a:t>13º benefício, de valor igual a tantos 1/12 (um doze avos) quantos forem os meses de recebimento durante o ano.</a:t>
                      </a:r>
                    </a:p>
                  </a:txBody>
                  <a:tcPr marL="114609" marR="114609" marT="57304" marB="57304">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marL="0" marR="0" lvl="0" indent="0" algn="ctr" defTabSz="721827" rtl="0" eaLnBrk="1" fontAlgn="auto" latinLnBrk="0" hangingPunct="1">
                        <a:lnSpc>
                          <a:spcPct val="100000"/>
                        </a:lnSpc>
                        <a:spcBef>
                          <a:spcPts val="0"/>
                        </a:spcBef>
                        <a:spcAft>
                          <a:spcPts val="0"/>
                        </a:spcAft>
                        <a:buClrTx/>
                        <a:buSzTx/>
                        <a:buFontTx/>
                        <a:buNone/>
                        <a:tabLst/>
                        <a:defRPr/>
                      </a:pPr>
                      <a:r>
                        <a:rPr lang="pt-BR" sz="1500" b="1" i="0" kern="1200" dirty="0">
                          <a:solidFill>
                            <a:schemeClr val="bg2">
                              <a:lumMod val="25000"/>
                            </a:schemeClr>
                          </a:solidFill>
                          <a:effectLst/>
                          <a:latin typeface="+mn-lt"/>
                          <a:ea typeface="+mn-ea"/>
                          <a:cs typeface="+mn-cs"/>
                        </a:rPr>
                        <a:t>Benefício Mínimo</a:t>
                      </a:r>
                      <a:br>
                        <a:rPr lang="pt-BR" sz="1500" b="0" i="0" kern="1200" dirty="0">
                          <a:solidFill>
                            <a:schemeClr val="bg2">
                              <a:lumMod val="25000"/>
                            </a:schemeClr>
                          </a:solidFill>
                          <a:effectLst/>
                          <a:latin typeface="+mn-lt"/>
                          <a:ea typeface="+mn-ea"/>
                          <a:cs typeface="+mn-cs"/>
                        </a:rPr>
                      </a:br>
                      <a:r>
                        <a:rPr lang="pt-BR" sz="1400" b="0" i="0" kern="1200" dirty="0">
                          <a:solidFill>
                            <a:schemeClr val="bg2">
                              <a:lumMod val="25000"/>
                            </a:schemeClr>
                          </a:solidFill>
                          <a:effectLst/>
                          <a:latin typeface="+mn-lt"/>
                          <a:ea typeface="+mn-ea"/>
                          <a:cs typeface="+mn-cs"/>
                        </a:rPr>
                        <a:t>Benefício de Aposentadoria, que resultar numa renda mensal inferior a 20 (vinte) Unidades de Benefício, o Benefício de Apos. assumirá este valor, a título de "piso mínimo“, hoje R$ 615,86.</a:t>
                      </a:r>
                      <a:endParaRPr lang="pt-BR" sz="1300" b="0" i="0" kern="1200" dirty="0">
                        <a:solidFill>
                          <a:schemeClr val="bg2">
                            <a:lumMod val="25000"/>
                          </a:schemeClr>
                        </a:solidFill>
                        <a:effectLst/>
                        <a:latin typeface="+mn-lt"/>
                        <a:ea typeface="+mn-ea"/>
                        <a:cs typeface="+mn-cs"/>
                      </a:endParaRPr>
                    </a:p>
                  </a:txBody>
                  <a:tcPr marL="114609" marR="114609" marT="57304" marB="57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tc>
                  <a:txBody>
                    <a:bodyPr/>
                    <a:lstStyle/>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marL="0" algn="ctr" defTabSz="721827" rtl="0" eaLnBrk="1" latinLnBrk="0" hangingPunct="1"/>
                      <a:r>
                        <a:rPr lang="pt-BR" sz="1500" b="1" i="0" kern="1200" dirty="0">
                          <a:solidFill>
                            <a:schemeClr val="bg2">
                              <a:lumMod val="25000"/>
                            </a:schemeClr>
                          </a:solidFill>
                          <a:effectLst/>
                          <a:latin typeface="+mn-lt"/>
                          <a:ea typeface="+mn-ea"/>
                          <a:cs typeface="+mn-cs"/>
                        </a:rPr>
                        <a:t>Vínculo ao Plano</a:t>
                      </a:r>
                    </a:p>
                    <a:p>
                      <a:pPr marL="0" algn="ctr" defTabSz="721827" rtl="0" eaLnBrk="1" latinLnBrk="0" hangingPunct="1"/>
                      <a:r>
                        <a:rPr lang="pt-BR" sz="1400" b="0" i="0" kern="1200" dirty="0">
                          <a:solidFill>
                            <a:schemeClr val="bg2">
                              <a:lumMod val="25000"/>
                            </a:schemeClr>
                          </a:solidFill>
                          <a:effectLst/>
                          <a:latin typeface="+mn-lt"/>
                          <a:ea typeface="+mn-ea"/>
                          <a:cs typeface="+mn-cs"/>
                        </a:rPr>
                        <a:t>Continuidade do plano, mesmo perdendo o vínculo empregatício com a patrocinadora.</a:t>
                      </a:r>
                    </a:p>
                  </a:txBody>
                  <a:tcPr marL="114609" marR="114609" marT="57304" marB="57304">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endParaRPr lang="pt-BR" sz="1600" b="1" i="0" kern="1200" dirty="0">
                        <a:solidFill>
                          <a:schemeClr val="bg2">
                            <a:lumMod val="25000"/>
                          </a:schemeClr>
                        </a:solidFill>
                        <a:effectLst/>
                        <a:latin typeface="+mn-lt"/>
                        <a:ea typeface="+mn-ea"/>
                        <a:cs typeface="+mn-cs"/>
                      </a:endParaRPr>
                    </a:p>
                    <a:p>
                      <a:pPr algn="ctr"/>
                      <a:r>
                        <a:rPr lang="pt-BR" sz="1600" b="1" i="0" kern="1200" dirty="0">
                          <a:solidFill>
                            <a:schemeClr val="bg2">
                              <a:lumMod val="25000"/>
                            </a:schemeClr>
                          </a:solidFill>
                          <a:effectLst/>
                          <a:latin typeface="+mn-lt"/>
                          <a:ea typeface="+mn-ea"/>
                          <a:cs typeface="+mn-cs"/>
                        </a:rPr>
                        <a:t>Base no Salário</a:t>
                      </a:r>
                    </a:p>
                    <a:p>
                      <a:pPr algn="ctr"/>
                      <a:r>
                        <a:rPr lang="pt-BR" sz="1400" b="0" i="0" kern="1200" dirty="0">
                          <a:solidFill>
                            <a:schemeClr val="bg2">
                              <a:lumMod val="25000"/>
                            </a:schemeClr>
                          </a:solidFill>
                          <a:effectLst/>
                          <a:latin typeface="+mn-lt"/>
                          <a:ea typeface="+mn-ea"/>
                          <a:cs typeface="+mn-cs"/>
                        </a:rPr>
                        <a:t>Benefício definido com base no salário do participante</a:t>
                      </a:r>
                    </a:p>
                  </a:txBody>
                  <a:tcPr marL="114609" marR="114609" marT="57304" marB="57304">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8705600"/>
                  </a:ext>
                </a:extLst>
              </a:tr>
            </a:tbl>
          </a:graphicData>
        </a:graphic>
      </p:graphicFrame>
      <p:pic>
        <p:nvPicPr>
          <p:cNvPr id="23" name="Imagem 22" descr="Ícone&#10;&#10;Descrição gerada automaticamente">
            <a:extLst>
              <a:ext uri="{FF2B5EF4-FFF2-40B4-BE49-F238E27FC236}">
                <a16:creationId xmlns:a16="http://schemas.microsoft.com/office/drawing/2014/main" id="{DB38821F-8EFF-43D1-AC55-7BF3B72F4716}"/>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733433" y="364816"/>
            <a:ext cx="1080000" cy="1080000"/>
          </a:xfrm>
          <a:prstGeom prst="rect">
            <a:avLst/>
          </a:prstGeom>
        </p:spPr>
      </p:pic>
      <p:pic>
        <p:nvPicPr>
          <p:cNvPr id="24" name="Imagem 23" descr="Ícone&#10;&#10;Descrição gerada automaticamente">
            <a:extLst>
              <a:ext uri="{FF2B5EF4-FFF2-40B4-BE49-F238E27FC236}">
                <a16:creationId xmlns:a16="http://schemas.microsoft.com/office/drawing/2014/main" id="{1E61ABB5-6708-42BE-9B75-99DB99988C3B}"/>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409371" y="364816"/>
            <a:ext cx="1080000" cy="1080000"/>
          </a:xfrm>
          <a:prstGeom prst="rect">
            <a:avLst/>
          </a:prstGeom>
        </p:spPr>
      </p:pic>
      <p:pic>
        <p:nvPicPr>
          <p:cNvPr id="25" name="Imagem 24" descr="Ícone&#10;&#10;Descrição gerada automaticamente">
            <a:extLst>
              <a:ext uri="{FF2B5EF4-FFF2-40B4-BE49-F238E27FC236}">
                <a16:creationId xmlns:a16="http://schemas.microsoft.com/office/drawing/2014/main" id="{04FE2867-B8FD-4EB5-AC4B-99861949DF3C}"/>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744157" y="3428845"/>
            <a:ext cx="1080000" cy="1080000"/>
          </a:xfrm>
          <a:prstGeom prst="rect">
            <a:avLst/>
          </a:prstGeom>
        </p:spPr>
      </p:pic>
      <p:pic>
        <p:nvPicPr>
          <p:cNvPr id="26" name="Imagem 25" descr="Ícone&#10;&#10;Descrição gerada automaticamente">
            <a:extLst>
              <a:ext uri="{FF2B5EF4-FFF2-40B4-BE49-F238E27FC236}">
                <a16:creationId xmlns:a16="http://schemas.microsoft.com/office/drawing/2014/main" id="{9BA76598-ABA3-4064-B7DA-93CCD1B14882}"/>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97893" y="364816"/>
            <a:ext cx="1080000" cy="1080000"/>
          </a:xfrm>
          <a:prstGeom prst="rect">
            <a:avLst/>
          </a:prstGeom>
        </p:spPr>
      </p:pic>
      <p:pic>
        <p:nvPicPr>
          <p:cNvPr id="27" name="Imagem 26" descr="Ícone&#10;&#10;Descrição gerada automaticamente">
            <a:extLst>
              <a:ext uri="{FF2B5EF4-FFF2-40B4-BE49-F238E27FC236}">
                <a16:creationId xmlns:a16="http://schemas.microsoft.com/office/drawing/2014/main" id="{136E4C21-C126-4BBB-8A9D-87D36CEA19DA}"/>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424960" y="3428845"/>
            <a:ext cx="1080000" cy="1080000"/>
          </a:xfrm>
          <a:prstGeom prst="rect">
            <a:avLst/>
          </a:prstGeom>
        </p:spPr>
      </p:pic>
      <p:pic>
        <p:nvPicPr>
          <p:cNvPr id="28" name="Imagem 27" descr="Ícone&#10;&#10;Descrição gerada automaticamente">
            <a:extLst>
              <a:ext uri="{FF2B5EF4-FFF2-40B4-BE49-F238E27FC236}">
                <a16:creationId xmlns:a16="http://schemas.microsoft.com/office/drawing/2014/main" id="{527D06A7-C27B-406E-B95E-0037CB3D504D}"/>
              </a:ext>
            </a:extLst>
          </p:cNvPr>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267843" y="3428845"/>
            <a:ext cx="1080000" cy="1080000"/>
          </a:xfrm>
          <a:prstGeom prst="rect">
            <a:avLst/>
          </a:prstGeom>
        </p:spPr>
      </p:pic>
      <p:pic>
        <p:nvPicPr>
          <p:cNvPr id="29" name="Imagem 28" descr="Ícone&#10;&#10;Descrição gerada automaticamente">
            <a:extLst>
              <a:ext uri="{FF2B5EF4-FFF2-40B4-BE49-F238E27FC236}">
                <a16:creationId xmlns:a16="http://schemas.microsoft.com/office/drawing/2014/main" id="{18F43B98-35AC-4B98-94AC-D8CF55C80A71}"/>
              </a:ext>
            </a:extLst>
          </p:cNvPr>
          <p:cNvPicPr>
            <a:picLocks noChangeAspect="1"/>
          </p:cNvPicPr>
          <p:nvPr/>
        </p:nvPicPr>
        <p:blipFill>
          <a:blip r:embed="rId8">
            <a:duotone>
              <a:prstClr val="black"/>
              <a:schemeClr val="accent6">
                <a:tint val="45000"/>
                <a:satMod val="400000"/>
              </a:schemeClr>
            </a:duotone>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252254" y="364816"/>
            <a:ext cx="1080000" cy="1080000"/>
          </a:xfrm>
          <a:prstGeom prst="rect">
            <a:avLst/>
          </a:prstGeom>
        </p:spPr>
      </p:pic>
      <p:pic>
        <p:nvPicPr>
          <p:cNvPr id="30" name="Imagem 29" descr="Ícone&#10;&#10;Descrição gerada automaticamente">
            <a:extLst>
              <a:ext uri="{FF2B5EF4-FFF2-40B4-BE49-F238E27FC236}">
                <a16:creationId xmlns:a16="http://schemas.microsoft.com/office/drawing/2014/main" id="{F0A8525C-D17E-4146-8012-A9EDBA82960A}"/>
              </a:ext>
            </a:extLst>
          </p:cNvPr>
          <p:cNvPicPr>
            <a:picLocks noChangeAspect="1"/>
          </p:cNvPicPr>
          <p:nvPr/>
        </p:nvPicPr>
        <p:blipFill>
          <a:blip r:embed="rId10">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97893" y="3428845"/>
            <a:ext cx="1080000" cy="1080000"/>
          </a:xfrm>
          <a:prstGeom prst="rect">
            <a:avLst/>
          </a:prstGeom>
        </p:spPr>
      </p:pic>
    </p:spTree>
    <p:extLst>
      <p:ext uri="{BB962C8B-B14F-4D97-AF65-F5344CB8AC3E}">
        <p14:creationId xmlns:p14="http://schemas.microsoft.com/office/powerpoint/2010/main" val="394604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QUAIS SÃO OS BENEFÍCIOS?</a:t>
            </a:r>
            <a:endParaRPr lang="pt-BR" sz="3200" b="1" dirty="0">
              <a:solidFill>
                <a:schemeClr val="accent6">
                  <a:lumMod val="75000"/>
                </a:schemeClr>
              </a:solidFill>
              <a:latin typeface="+mn-lt"/>
            </a:endParaRPr>
          </a:p>
        </p:txBody>
      </p:sp>
      <p:graphicFrame>
        <p:nvGraphicFramePr>
          <p:cNvPr id="11" name="Tabela 5">
            <a:extLst>
              <a:ext uri="{FF2B5EF4-FFF2-40B4-BE49-F238E27FC236}">
                <a16:creationId xmlns:a16="http://schemas.microsoft.com/office/drawing/2014/main" id="{28EE9405-34E3-4CE3-B74D-5DFA6CA93ED8}"/>
              </a:ext>
            </a:extLst>
          </p:cNvPr>
          <p:cNvGraphicFramePr>
            <a:graphicFrameLocks noGrp="1"/>
          </p:cNvGraphicFramePr>
          <p:nvPr>
            <p:extLst>
              <p:ext uri="{D42A27DB-BD31-4B8C-83A1-F6EECF244321}">
                <p14:modId xmlns:p14="http://schemas.microsoft.com/office/powerpoint/2010/main" val="1361414344"/>
              </p:ext>
            </p:extLst>
          </p:nvPr>
        </p:nvGraphicFramePr>
        <p:xfrm>
          <a:off x="1409697" y="1851393"/>
          <a:ext cx="5040000" cy="4317992"/>
        </p:xfrm>
        <a:graphic>
          <a:graphicData uri="http://schemas.openxmlformats.org/drawingml/2006/table">
            <a:tbl>
              <a:tblPr firstRow="1" bandRow="1">
                <a:tableStyleId>{5C22544A-7EE6-4342-B048-85BDC9FD1C3A}</a:tableStyleId>
              </a:tblPr>
              <a:tblGrid>
                <a:gridCol w="1181103">
                  <a:extLst>
                    <a:ext uri="{9D8B030D-6E8A-4147-A177-3AD203B41FA5}">
                      <a16:colId xmlns:a16="http://schemas.microsoft.com/office/drawing/2014/main" val="4179007484"/>
                    </a:ext>
                  </a:extLst>
                </a:gridCol>
                <a:gridCol w="3858897">
                  <a:extLst>
                    <a:ext uri="{9D8B030D-6E8A-4147-A177-3AD203B41FA5}">
                      <a16:colId xmlns:a16="http://schemas.microsoft.com/office/drawing/2014/main" val="486584629"/>
                    </a:ext>
                  </a:extLst>
                </a:gridCol>
              </a:tblGrid>
              <a:tr h="385424">
                <a:tc gridSpan="2">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r>
                        <a:rPr lang="pt-BR" sz="1800" dirty="0">
                          <a:solidFill>
                            <a:schemeClr val="bg1"/>
                          </a:solidFill>
                        </a:rPr>
                        <a:t>BENEFÍCIOS PROGRAMADOS</a:t>
                      </a:r>
                    </a:p>
                  </a:txBody>
                  <a:tcPr marL="142238" marR="142238" marT="71119" marB="7111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48235"/>
                    </a:solidFill>
                  </a:tcPr>
                </a:tc>
                <a:tc hMerge="1">
                  <a:txBody>
                    <a:bodyPr/>
                    <a:lstStyle/>
                    <a:p>
                      <a:pPr marL="0" marR="0" lvl="0" indent="0" algn="ctr" defTabSz="721827" rtl="0" eaLnBrk="1" fontAlgn="auto" latinLnBrk="0" hangingPunct="1">
                        <a:lnSpc>
                          <a:spcPct val="100000"/>
                        </a:lnSpc>
                        <a:spcBef>
                          <a:spcPts val="0"/>
                        </a:spcBef>
                        <a:spcAft>
                          <a:spcPts val="0"/>
                        </a:spcAft>
                        <a:buClrTx/>
                        <a:buSzTx/>
                        <a:buFontTx/>
                        <a:buNone/>
                        <a:tabLst/>
                        <a:defRPr/>
                      </a:pPr>
                      <a:r>
                        <a:rPr lang="pt-BR" sz="2200" dirty="0">
                          <a:solidFill>
                            <a:schemeClr val="tx1">
                              <a:lumMod val="75000"/>
                              <a:lumOff val="25000"/>
                            </a:schemeClr>
                          </a:solidFill>
                        </a:rPr>
                        <a:t>BENEFÍCIOS PROGRAMADOS</a:t>
                      </a:r>
                    </a:p>
                  </a:txBody>
                  <a:tcPr marL="142238" marR="142238" marT="71119" marB="7111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100294339"/>
                  </a:ext>
                </a:extLst>
              </a:tr>
              <a:tr h="399525">
                <a:tc>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dirty="0">
                        <a:solidFill>
                          <a:schemeClr val="tx1">
                            <a:lumMod val="75000"/>
                            <a:lumOff val="25000"/>
                          </a:schemeClr>
                        </a:solidFill>
                        <a:effectLst/>
                      </a:endParaRPr>
                    </a:p>
                  </a:txBody>
                  <a:tcPr marL="142238" marR="142238" marT="71119" marB="71119" anchor="ctr">
                    <a:lnL w="12700" cmpd="sng">
                      <a:noFill/>
                    </a:lnL>
                    <a:lnR w="12700" cmpd="sng">
                      <a:noFill/>
                    </a:lnR>
                    <a:lnT w="38100" cmpd="sng">
                      <a:noFill/>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dirty="0">
                        <a:solidFill>
                          <a:schemeClr val="tx1">
                            <a:lumMod val="75000"/>
                            <a:lumOff val="25000"/>
                          </a:schemeClr>
                        </a:solidFill>
                      </a:endParaRPr>
                    </a:p>
                    <a:p>
                      <a:pPr marL="0" marR="0" lvl="0" indent="0" algn="l" defTabSz="721827" rtl="0" eaLnBrk="1" fontAlgn="auto" latinLnBrk="0" hangingPunct="1">
                        <a:lnSpc>
                          <a:spcPct val="100000"/>
                        </a:lnSpc>
                        <a:spcBef>
                          <a:spcPts val="0"/>
                        </a:spcBef>
                        <a:spcAft>
                          <a:spcPts val="0"/>
                        </a:spcAft>
                        <a:buClrTx/>
                        <a:buSzTx/>
                        <a:buFontTx/>
                        <a:buNone/>
                        <a:tabLst/>
                        <a:defRPr/>
                      </a:pPr>
                      <a:r>
                        <a:rPr lang="pt-BR" sz="1900" b="0" dirty="0">
                          <a:solidFill>
                            <a:schemeClr val="tx1">
                              <a:lumMod val="75000"/>
                              <a:lumOff val="25000"/>
                            </a:schemeClr>
                          </a:solidFill>
                        </a:rPr>
                        <a:t>COMPLEMENTAÇÃO DE APOS. POR TEMPO DE SERVIÇO/CONTRIBUIÇÃO</a:t>
                      </a:r>
                    </a:p>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dirty="0">
                        <a:solidFill>
                          <a:schemeClr val="tx1">
                            <a:lumMod val="75000"/>
                            <a:lumOff val="25000"/>
                          </a:schemeClr>
                        </a:solidFill>
                        <a:effectLst/>
                      </a:endParaRPr>
                    </a:p>
                  </a:txBody>
                  <a:tcPr marL="142238" marR="142238" marT="71119" marB="71119" anchor="ctr">
                    <a:lnL w="12700" cmpd="sng">
                      <a:noFill/>
                    </a:lnL>
                    <a:lnR w="12700" cmpd="sng">
                      <a:noFill/>
                    </a:lnR>
                    <a:lnT w="38100" cmpd="sng">
                      <a:noFill/>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903143"/>
                  </a:ext>
                </a:extLst>
              </a:tr>
              <a:tr h="399525">
                <a:tc>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dirty="0">
                        <a:solidFill>
                          <a:schemeClr val="tx1">
                            <a:lumMod val="75000"/>
                            <a:lumOff val="25000"/>
                          </a:schemeClr>
                        </a:solidFill>
                        <a:effectLst/>
                      </a:endParaRPr>
                    </a:p>
                  </a:txBody>
                  <a:tcPr marL="142238" marR="142238" marT="71119" marB="71119" anchor="ctr">
                    <a:lnL w="12700" cmpd="sng">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dirty="0">
                        <a:solidFill>
                          <a:schemeClr val="tx1">
                            <a:lumMod val="75000"/>
                            <a:lumOff val="25000"/>
                          </a:schemeClr>
                        </a:solidFill>
                        <a:effectLst/>
                      </a:endParaRPr>
                    </a:p>
                    <a:p>
                      <a:pPr marL="0" marR="0" lvl="0" indent="0" algn="l" defTabSz="721827" rtl="0" eaLnBrk="1" fontAlgn="auto" latinLnBrk="0" hangingPunct="1">
                        <a:lnSpc>
                          <a:spcPct val="100000"/>
                        </a:lnSpc>
                        <a:spcBef>
                          <a:spcPts val="0"/>
                        </a:spcBef>
                        <a:spcAft>
                          <a:spcPts val="0"/>
                        </a:spcAft>
                        <a:buClrTx/>
                        <a:buSzTx/>
                        <a:buFontTx/>
                        <a:buNone/>
                        <a:tabLst/>
                        <a:defRPr/>
                      </a:pPr>
                      <a:r>
                        <a:rPr lang="pt-BR" sz="1900" b="0" i="0" dirty="0">
                          <a:solidFill>
                            <a:schemeClr val="tx1">
                              <a:lumMod val="75000"/>
                              <a:lumOff val="25000"/>
                            </a:schemeClr>
                          </a:solidFill>
                          <a:effectLst/>
                        </a:rPr>
                        <a:t>COMPLEMENTAÇÃO DE APOSENTADORIA POR IDADE</a:t>
                      </a:r>
                    </a:p>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dirty="0">
                        <a:solidFill>
                          <a:schemeClr val="tx1">
                            <a:lumMod val="75000"/>
                            <a:lumOff val="25000"/>
                          </a:schemeClr>
                        </a:solidFill>
                        <a:effectLst/>
                      </a:endParaRPr>
                    </a:p>
                  </a:txBody>
                  <a:tcPr marL="142238" marR="142238" marT="71119" marB="71119" anchor="ctr">
                    <a:lnL w="12700" cmpd="sng">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8711918"/>
                  </a:ext>
                </a:extLst>
              </a:tr>
              <a:tr h="399525">
                <a:tc>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kern="1200" dirty="0">
                        <a:solidFill>
                          <a:schemeClr val="tx1">
                            <a:lumMod val="75000"/>
                            <a:lumOff val="25000"/>
                          </a:schemeClr>
                        </a:solidFill>
                        <a:effectLst/>
                        <a:latin typeface="+mn-lt"/>
                        <a:ea typeface="+mn-ea"/>
                        <a:cs typeface="+mn-cs"/>
                      </a:endParaRPr>
                    </a:p>
                  </a:txBody>
                  <a:tcPr marL="142238" marR="142238" marT="71119" marB="71119" anchor="ctr">
                    <a:lnL w="12700" cmpd="sng">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kern="1200" dirty="0">
                        <a:solidFill>
                          <a:schemeClr val="tx1">
                            <a:lumMod val="75000"/>
                            <a:lumOff val="25000"/>
                          </a:schemeClr>
                        </a:solidFill>
                        <a:effectLst/>
                        <a:latin typeface="+mn-lt"/>
                        <a:ea typeface="+mn-ea"/>
                        <a:cs typeface="+mn-cs"/>
                      </a:endParaRPr>
                    </a:p>
                    <a:p>
                      <a:pPr marL="0" marR="0" lvl="0" indent="0" algn="l" defTabSz="721827" rtl="0" eaLnBrk="1" fontAlgn="auto" latinLnBrk="0" hangingPunct="1">
                        <a:lnSpc>
                          <a:spcPct val="100000"/>
                        </a:lnSpc>
                        <a:spcBef>
                          <a:spcPts val="0"/>
                        </a:spcBef>
                        <a:spcAft>
                          <a:spcPts val="0"/>
                        </a:spcAft>
                        <a:buClrTx/>
                        <a:buSzTx/>
                        <a:buFontTx/>
                        <a:buNone/>
                        <a:tabLst/>
                        <a:defRPr/>
                      </a:pPr>
                      <a:r>
                        <a:rPr lang="pt-BR" sz="1900" b="0" i="0" kern="1200" dirty="0">
                          <a:solidFill>
                            <a:schemeClr val="tx1">
                              <a:lumMod val="75000"/>
                              <a:lumOff val="25000"/>
                            </a:schemeClr>
                          </a:solidFill>
                          <a:effectLst/>
                          <a:latin typeface="+mn-lt"/>
                          <a:ea typeface="+mn-ea"/>
                          <a:cs typeface="+mn-cs"/>
                        </a:rPr>
                        <a:t>COMPLEMENTAÇÃO DE APOSENTADORIA ESPECIAL</a:t>
                      </a:r>
                    </a:p>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kern="1200" dirty="0">
                        <a:solidFill>
                          <a:schemeClr val="tx1">
                            <a:lumMod val="75000"/>
                            <a:lumOff val="25000"/>
                          </a:schemeClr>
                        </a:solidFill>
                        <a:effectLst/>
                        <a:latin typeface="+mn-lt"/>
                        <a:ea typeface="+mn-ea"/>
                        <a:cs typeface="+mn-cs"/>
                      </a:endParaRPr>
                    </a:p>
                  </a:txBody>
                  <a:tcPr marL="142238" marR="142238" marT="71119" marB="71119" anchor="ctr">
                    <a:lnL w="12700" cmpd="sng">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239812"/>
                  </a:ext>
                </a:extLst>
              </a:tr>
            </a:tbl>
          </a:graphicData>
        </a:graphic>
      </p:graphicFrame>
      <p:graphicFrame>
        <p:nvGraphicFramePr>
          <p:cNvPr id="13" name="Tabela 5">
            <a:extLst>
              <a:ext uri="{FF2B5EF4-FFF2-40B4-BE49-F238E27FC236}">
                <a16:creationId xmlns:a16="http://schemas.microsoft.com/office/drawing/2014/main" id="{55D2022E-9C04-452A-8EE6-906D81A5EBCF}"/>
              </a:ext>
            </a:extLst>
          </p:cNvPr>
          <p:cNvGraphicFramePr>
            <a:graphicFrameLocks noGrp="1"/>
          </p:cNvGraphicFramePr>
          <p:nvPr>
            <p:extLst>
              <p:ext uri="{D42A27DB-BD31-4B8C-83A1-F6EECF244321}">
                <p14:modId xmlns:p14="http://schemas.microsoft.com/office/powerpoint/2010/main" val="1597418306"/>
              </p:ext>
            </p:extLst>
          </p:nvPr>
        </p:nvGraphicFramePr>
        <p:xfrm>
          <a:off x="6843853" y="1851393"/>
          <a:ext cx="5040000" cy="3017514"/>
        </p:xfrm>
        <a:graphic>
          <a:graphicData uri="http://schemas.openxmlformats.org/drawingml/2006/table">
            <a:tbl>
              <a:tblPr firstRow="1" bandRow="1">
                <a:tableStyleId>{5C22544A-7EE6-4342-B048-85BDC9FD1C3A}</a:tableStyleId>
              </a:tblPr>
              <a:tblGrid>
                <a:gridCol w="1099997">
                  <a:extLst>
                    <a:ext uri="{9D8B030D-6E8A-4147-A177-3AD203B41FA5}">
                      <a16:colId xmlns:a16="http://schemas.microsoft.com/office/drawing/2014/main" val="4179007484"/>
                    </a:ext>
                  </a:extLst>
                </a:gridCol>
                <a:gridCol w="3940003">
                  <a:extLst>
                    <a:ext uri="{9D8B030D-6E8A-4147-A177-3AD203B41FA5}">
                      <a16:colId xmlns:a16="http://schemas.microsoft.com/office/drawing/2014/main" val="486584629"/>
                    </a:ext>
                  </a:extLst>
                </a:gridCol>
              </a:tblGrid>
              <a:tr h="385424">
                <a:tc gridSpan="2">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r>
                        <a:rPr lang="pt-BR" sz="1800" dirty="0">
                          <a:solidFill>
                            <a:schemeClr val="bg1"/>
                          </a:solidFill>
                        </a:rPr>
                        <a:t>BENEFÍCIOS NÃO PROGRAMADOS</a:t>
                      </a:r>
                    </a:p>
                  </a:txBody>
                  <a:tcPr marL="142238" marR="142238" marT="71119" marB="7111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48235"/>
                    </a:solidFill>
                  </a:tcPr>
                </a:tc>
                <a:tc hMerge="1">
                  <a:txBody>
                    <a:bodyPr/>
                    <a:lstStyle/>
                    <a:p>
                      <a:pPr marL="0" marR="0" lvl="0" indent="0" algn="ctr" defTabSz="721827" rtl="0" eaLnBrk="1" fontAlgn="auto" latinLnBrk="0" hangingPunct="1">
                        <a:lnSpc>
                          <a:spcPct val="100000"/>
                        </a:lnSpc>
                        <a:spcBef>
                          <a:spcPts val="0"/>
                        </a:spcBef>
                        <a:spcAft>
                          <a:spcPts val="0"/>
                        </a:spcAft>
                        <a:buClrTx/>
                        <a:buSzTx/>
                        <a:buFontTx/>
                        <a:buNone/>
                        <a:tabLst/>
                        <a:defRPr/>
                      </a:pPr>
                      <a:r>
                        <a:rPr lang="pt-BR" sz="2200" dirty="0">
                          <a:solidFill>
                            <a:schemeClr val="tx1">
                              <a:lumMod val="75000"/>
                              <a:lumOff val="25000"/>
                            </a:schemeClr>
                          </a:solidFill>
                        </a:rPr>
                        <a:t>BENEFÍCIOS PROGRAMADOS</a:t>
                      </a:r>
                    </a:p>
                  </a:txBody>
                  <a:tcPr marL="142238" marR="142238" marT="71119" marB="7111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100294339"/>
                  </a:ext>
                </a:extLst>
              </a:tr>
              <a:tr h="399525">
                <a:tc>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dirty="0">
                        <a:solidFill>
                          <a:schemeClr val="tx1">
                            <a:lumMod val="75000"/>
                            <a:lumOff val="25000"/>
                          </a:schemeClr>
                        </a:solidFill>
                        <a:effectLst/>
                      </a:endParaRPr>
                    </a:p>
                  </a:txBody>
                  <a:tcPr marL="142238" marR="142238" marT="71119" marB="71119" anchor="ctr">
                    <a:lnL w="12700" cmpd="sng">
                      <a:noFill/>
                    </a:lnL>
                    <a:lnR w="12700" cmpd="sng">
                      <a:noFill/>
                    </a:lnR>
                    <a:lnT w="38100" cmpd="sng">
                      <a:noFill/>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dirty="0">
                        <a:solidFill>
                          <a:schemeClr val="tx1">
                            <a:lumMod val="75000"/>
                            <a:lumOff val="25000"/>
                          </a:schemeClr>
                        </a:solidFill>
                        <a:effectLst/>
                      </a:endParaRPr>
                    </a:p>
                    <a:p>
                      <a:pPr marL="0" marR="0" lvl="0" indent="0" algn="l" defTabSz="721827" rtl="0" eaLnBrk="1" fontAlgn="auto" latinLnBrk="0" hangingPunct="1">
                        <a:lnSpc>
                          <a:spcPct val="100000"/>
                        </a:lnSpc>
                        <a:spcBef>
                          <a:spcPts val="0"/>
                        </a:spcBef>
                        <a:spcAft>
                          <a:spcPts val="0"/>
                        </a:spcAft>
                        <a:buClrTx/>
                        <a:buSzTx/>
                        <a:buFontTx/>
                        <a:buNone/>
                        <a:tabLst/>
                        <a:defRPr/>
                      </a:pPr>
                      <a:r>
                        <a:rPr lang="pt-BR" sz="1900" b="0" i="0" dirty="0">
                          <a:solidFill>
                            <a:schemeClr val="tx1">
                              <a:lumMod val="75000"/>
                              <a:lumOff val="25000"/>
                            </a:schemeClr>
                          </a:solidFill>
                          <a:effectLst/>
                        </a:rPr>
                        <a:t>COMPLEMENTAÇÃO DE APOSENTADORIA POR INVALIDEZ</a:t>
                      </a:r>
                    </a:p>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dirty="0">
                        <a:solidFill>
                          <a:schemeClr val="tx1">
                            <a:lumMod val="75000"/>
                            <a:lumOff val="25000"/>
                          </a:schemeClr>
                        </a:solidFill>
                        <a:effectLst/>
                      </a:endParaRPr>
                    </a:p>
                  </a:txBody>
                  <a:tcPr marL="142238" marR="142238" marT="71119" marB="71119" anchor="ctr">
                    <a:lnL w="12700" cmpd="sng">
                      <a:noFill/>
                    </a:lnL>
                    <a:lnR w="12700" cmpd="sng">
                      <a:noFill/>
                    </a:lnR>
                    <a:lnT w="38100" cmpd="sng">
                      <a:noFill/>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903143"/>
                  </a:ext>
                </a:extLst>
              </a:tr>
              <a:tr h="399525">
                <a:tc>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dirty="0">
                        <a:solidFill>
                          <a:schemeClr val="tx1">
                            <a:lumMod val="75000"/>
                            <a:lumOff val="25000"/>
                          </a:schemeClr>
                        </a:solidFill>
                        <a:effectLst/>
                      </a:endParaRPr>
                    </a:p>
                  </a:txBody>
                  <a:tcPr marL="142238" marR="142238" marT="71119" marB="71119" anchor="ctr">
                    <a:lnL w="12700" cmpd="sng">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kern="1200" dirty="0">
                        <a:solidFill>
                          <a:schemeClr val="tx1">
                            <a:lumMod val="75000"/>
                            <a:lumOff val="25000"/>
                          </a:schemeClr>
                        </a:solidFill>
                        <a:effectLst/>
                        <a:latin typeface="+mn-lt"/>
                        <a:ea typeface="+mn-ea"/>
                        <a:cs typeface="+mn-cs"/>
                      </a:endParaRPr>
                    </a:p>
                    <a:p>
                      <a:pPr marL="0" marR="0" lvl="0" indent="0" algn="l" defTabSz="721827" rtl="0" eaLnBrk="1" fontAlgn="auto" latinLnBrk="0" hangingPunct="1">
                        <a:lnSpc>
                          <a:spcPct val="100000"/>
                        </a:lnSpc>
                        <a:spcBef>
                          <a:spcPts val="0"/>
                        </a:spcBef>
                        <a:spcAft>
                          <a:spcPts val="0"/>
                        </a:spcAft>
                        <a:buClrTx/>
                        <a:buSzTx/>
                        <a:buFontTx/>
                        <a:buNone/>
                        <a:tabLst/>
                        <a:defRPr/>
                      </a:pPr>
                      <a:r>
                        <a:rPr lang="pt-BR" sz="1900" b="0" i="0" kern="1200" dirty="0">
                          <a:solidFill>
                            <a:schemeClr val="tx1">
                              <a:lumMod val="75000"/>
                              <a:lumOff val="25000"/>
                            </a:schemeClr>
                          </a:solidFill>
                          <a:effectLst/>
                          <a:latin typeface="+mn-lt"/>
                          <a:ea typeface="+mn-ea"/>
                          <a:cs typeface="+mn-cs"/>
                        </a:rPr>
                        <a:t>BENEFÍCIO DE PENSÃO POR MORTE</a:t>
                      </a:r>
                    </a:p>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kern="1200" dirty="0">
                        <a:solidFill>
                          <a:schemeClr val="tx1">
                            <a:lumMod val="75000"/>
                            <a:lumOff val="25000"/>
                          </a:schemeClr>
                        </a:solidFill>
                        <a:effectLst/>
                        <a:latin typeface="+mn-lt"/>
                        <a:ea typeface="+mn-ea"/>
                        <a:cs typeface="+mn-cs"/>
                      </a:endParaRPr>
                    </a:p>
                    <a:p>
                      <a:pPr marL="0" marR="0" lvl="0" indent="0" algn="l" defTabSz="721827" rtl="0" eaLnBrk="1" fontAlgn="auto" latinLnBrk="0" hangingPunct="1">
                        <a:lnSpc>
                          <a:spcPct val="100000"/>
                        </a:lnSpc>
                        <a:spcBef>
                          <a:spcPts val="0"/>
                        </a:spcBef>
                        <a:spcAft>
                          <a:spcPts val="0"/>
                        </a:spcAft>
                        <a:buClrTx/>
                        <a:buSzTx/>
                        <a:buFontTx/>
                        <a:buNone/>
                        <a:tabLst/>
                        <a:defRPr/>
                      </a:pPr>
                      <a:endParaRPr lang="pt-BR" sz="1900" b="0" i="0" dirty="0">
                        <a:solidFill>
                          <a:schemeClr val="tx1">
                            <a:lumMod val="75000"/>
                            <a:lumOff val="25000"/>
                          </a:schemeClr>
                        </a:solidFill>
                        <a:effectLst/>
                      </a:endParaRPr>
                    </a:p>
                  </a:txBody>
                  <a:tcPr marL="142238" marR="142238" marT="71119" marB="71119" anchor="ctr">
                    <a:lnL w="12700" cmpd="sng">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8711918"/>
                  </a:ext>
                </a:extLst>
              </a:tr>
            </a:tbl>
          </a:graphicData>
        </a:graphic>
      </p:graphicFrame>
      <p:pic>
        <p:nvPicPr>
          <p:cNvPr id="10" name="Imagem 9" descr="Ícone&#10;&#10;Descrição gerada automaticamente">
            <a:extLst>
              <a:ext uri="{FF2B5EF4-FFF2-40B4-BE49-F238E27FC236}">
                <a16:creationId xmlns:a16="http://schemas.microsoft.com/office/drawing/2014/main" id="{3FCD52E1-AB92-42A0-A04B-D5E736DE584D}"/>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959394" y="3758198"/>
            <a:ext cx="900000" cy="900000"/>
          </a:xfrm>
          <a:prstGeom prst="rect">
            <a:avLst/>
          </a:prstGeom>
        </p:spPr>
      </p:pic>
      <p:pic>
        <p:nvPicPr>
          <p:cNvPr id="14" name="Imagem 13" descr="Ícone&#10;&#10;Descrição gerada automaticamente">
            <a:extLst>
              <a:ext uri="{FF2B5EF4-FFF2-40B4-BE49-F238E27FC236}">
                <a16:creationId xmlns:a16="http://schemas.microsoft.com/office/drawing/2014/main" id="{022EFDCD-79B6-4EF3-802E-AC6166B408F3}"/>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959394" y="2408198"/>
            <a:ext cx="900000" cy="900000"/>
          </a:xfrm>
          <a:prstGeom prst="rect">
            <a:avLst/>
          </a:prstGeom>
        </p:spPr>
      </p:pic>
      <p:pic>
        <p:nvPicPr>
          <p:cNvPr id="22" name="Imagem 21" descr="Ícone&#10;&#10;Descrição gerada automaticamente">
            <a:extLst>
              <a:ext uri="{FF2B5EF4-FFF2-40B4-BE49-F238E27FC236}">
                <a16:creationId xmlns:a16="http://schemas.microsoft.com/office/drawing/2014/main" id="{0ACD0327-55B4-40DE-AEE7-26B28DEA3FB3}"/>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64238" y="3758198"/>
            <a:ext cx="900000" cy="900000"/>
          </a:xfrm>
          <a:prstGeom prst="rect">
            <a:avLst/>
          </a:prstGeom>
        </p:spPr>
      </p:pic>
      <p:pic>
        <p:nvPicPr>
          <p:cNvPr id="24" name="Imagem 23" descr="Ícone&#10;&#10;Descrição gerada automaticamente">
            <a:extLst>
              <a:ext uri="{FF2B5EF4-FFF2-40B4-BE49-F238E27FC236}">
                <a16:creationId xmlns:a16="http://schemas.microsoft.com/office/drawing/2014/main" id="{2F9D0609-6FCA-4744-A7F6-EBCF364674CC}"/>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64238" y="2460150"/>
            <a:ext cx="900000" cy="900000"/>
          </a:xfrm>
          <a:prstGeom prst="rect">
            <a:avLst/>
          </a:prstGeom>
        </p:spPr>
      </p:pic>
      <p:pic>
        <p:nvPicPr>
          <p:cNvPr id="26" name="Imagem 25" descr="Ícone&#10;&#10;Descrição gerada automaticamente">
            <a:extLst>
              <a:ext uri="{FF2B5EF4-FFF2-40B4-BE49-F238E27FC236}">
                <a16:creationId xmlns:a16="http://schemas.microsoft.com/office/drawing/2014/main" id="{38A53518-E6AD-4F15-B6A6-A3F6D4009AA0}"/>
              </a:ext>
            </a:extLst>
          </p:cNvPr>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64238" y="5062817"/>
            <a:ext cx="900000" cy="900000"/>
          </a:xfrm>
          <a:prstGeom prst="rect">
            <a:avLst/>
          </a:prstGeom>
        </p:spPr>
      </p:pic>
    </p:spTree>
    <p:extLst>
      <p:ext uri="{BB962C8B-B14F-4D97-AF65-F5344CB8AC3E}">
        <p14:creationId xmlns:p14="http://schemas.microsoft.com/office/powerpoint/2010/main" val="174058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descr="Tela de celular com texto preto sobre fundo branco&#10;&#10;Descrição gerada automaticamente">
            <a:extLst>
              <a:ext uri="{FF2B5EF4-FFF2-40B4-BE49-F238E27FC236}">
                <a16:creationId xmlns:a16="http://schemas.microsoft.com/office/drawing/2014/main" id="{78180EA4-C85F-4A90-BE81-E51B82189365}"/>
              </a:ext>
            </a:extLst>
          </p:cNvPr>
          <p:cNvPicPr>
            <a:picLocks noChangeAspect="1"/>
          </p:cNvPicPr>
          <p:nvPr/>
        </p:nvPicPr>
        <p:blipFill rotWithShape="1">
          <a:blip r:embed="rId2">
            <a:extLst>
              <a:ext uri="{28A0092B-C50C-407E-A947-70E740481C1C}">
                <a14:useLocalDpi xmlns:a14="http://schemas.microsoft.com/office/drawing/2010/main" val="0"/>
              </a:ext>
            </a:extLst>
          </a:blip>
          <a:srcRect l="13914" r="33338"/>
          <a:stretch/>
        </p:blipFill>
        <p:spPr>
          <a:xfrm>
            <a:off x="5225741" y="0"/>
            <a:ext cx="2730895" cy="3049692"/>
          </a:xfrm>
          <a:prstGeom prst="rect">
            <a:avLst/>
          </a:prstGeom>
        </p:spPr>
      </p:pic>
      <p:pic>
        <p:nvPicPr>
          <p:cNvPr id="25" name="Imagem 24" descr="Imagem editada de homem sorrindo&#10;&#10;Descrição gerada automaticamente">
            <a:extLst>
              <a:ext uri="{FF2B5EF4-FFF2-40B4-BE49-F238E27FC236}">
                <a16:creationId xmlns:a16="http://schemas.microsoft.com/office/drawing/2014/main" id="{8EB477D2-70E1-4C86-90E2-96BE010837DB}"/>
              </a:ext>
            </a:extLst>
          </p:cNvPr>
          <p:cNvPicPr>
            <a:picLocks noChangeAspect="1"/>
          </p:cNvPicPr>
          <p:nvPr/>
        </p:nvPicPr>
        <p:blipFill rotWithShape="1">
          <a:blip r:embed="rId3">
            <a:extLst>
              <a:ext uri="{28A0092B-C50C-407E-A947-70E740481C1C}">
                <a14:useLocalDpi xmlns:a14="http://schemas.microsoft.com/office/drawing/2010/main" val="0"/>
              </a:ext>
            </a:extLst>
          </a:blip>
          <a:srcRect r="16772"/>
          <a:stretch/>
        </p:blipFill>
        <p:spPr>
          <a:xfrm>
            <a:off x="9598365" y="0"/>
            <a:ext cx="2593636" cy="3440659"/>
          </a:xfrm>
          <a:prstGeom prst="rect">
            <a:avLst/>
          </a:prstGeom>
        </p:spPr>
      </p:pic>
      <p:pic>
        <p:nvPicPr>
          <p:cNvPr id="23" name="Imagem 22" descr="Calendário&#10;&#10;Descrição gerada automaticamente">
            <a:extLst>
              <a:ext uri="{FF2B5EF4-FFF2-40B4-BE49-F238E27FC236}">
                <a16:creationId xmlns:a16="http://schemas.microsoft.com/office/drawing/2014/main" id="{D0C599BF-E0EE-40EA-B533-F553B3EC33BA}"/>
              </a:ext>
            </a:extLst>
          </p:cNvPr>
          <p:cNvPicPr>
            <a:picLocks noChangeAspect="1"/>
          </p:cNvPicPr>
          <p:nvPr/>
        </p:nvPicPr>
        <p:blipFill rotWithShape="1">
          <a:blip r:embed="rId4">
            <a:extLst>
              <a:ext uri="{28A0092B-C50C-407E-A947-70E740481C1C}">
                <a14:useLocalDpi xmlns:a14="http://schemas.microsoft.com/office/drawing/2010/main" val="0"/>
              </a:ext>
            </a:extLst>
          </a:blip>
          <a:srcRect l="21525" r="25268"/>
          <a:stretch/>
        </p:blipFill>
        <p:spPr>
          <a:xfrm>
            <a:off x="7334335" y="3049696"/>
            <a:ext cx="2749072" cy="3443171"/>
          </a:xfrm>
          <a:prstGeom prst="rect">
            <a:avLst/>
          </a:prstGeom>
        </p:spPr>
      </p:pic>
      <p:pic>
        <p:nvPicPr>
          <p:cNvPr id="21" name="Imagem 20" descr="Mulher andando de bicicleta na grama&#10;&#10;Descrição gerada automaticamente">
            <a:extLst>
              <a:ext uri="{FF2B5EF4-FFF2-40B4-BE49-F238E27FC236}">
                <a16:creationId xmlns:a16="http://schemas.microsoft.com/office/drawing/2014/main" id="{3E049FA2-D282-4CF4-98AD-5A7C8EC13296}"/>
              </a:ext>
            </a:extLst>
          </p:cNvPr>
          <p:cNvPicPr>
            <a:picLocks noChangeAspect="1"/>
          </p:cNvPicPr>
          <p:nvPr/>
        </p:nvPicPr>
        <p:blipFill rotWithShape="1">
          <a:blip r:embed="rId5">
            <a:extLst>
              <a:ext uri="{28A0092B-C50C-407E-A947-70E740481C1C}">
                <a14:useLocalDpi xmlns:a14="http://schemas.microsoft.com/office/drawing/2010/main" val="0"/>
              </a:ext>
            </a:extLst>
          </a:blip>
          <a:srcRect l="33002"/>
          <a:stretch/>
        </p:blipFill>
        <p:spPr>
          <a:xfrm>
            <a:off x="731839" y="0"/>
            <a:ext cx="3041792" cy="3049696"/>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pic>
        <p:nvPicPr>
          <p:cNvPr id="19" name="Imagem 18" descr="Pessoa usando computador&#10;&#10;Descrição gerada automaticamente com confiança média">
            <a:extLst>
              <a:ext uri="{FF2B5EF4-FFF2-40B4-BE49-F238E27FC236}">
                <a16:creationId xmlns:a16="http://schemas.microsoft.com/office/drawing/2014/main" id="{638BAE8B-F53F-4FB2-ACB9-54EBB1D0E227}"/>
              </a:ext>
            </a:extLst>
          </p:cNvPr>
          <p:cNvPicPr>
            <a:picLocks noChangeAspect="1"/>
          </p:cNvPicPr>
          <p:nvPr/>
        </p:nvPicPr>
        <p:blipFill rotWithShape="1">
          <a:blip r:embed="rId6">
            <a:extLst>
              <a:ext uri="{28A0092B-C50C-407E-A947-70E740481C1C}">
                <a14:useLocalDpi xmlns:a14="http://schemas.microsoft.com/office/drawing/2010/main" val="0"/>
              </a:ext>
            </a:extLst>
          </a:blip>
          <a:srcRect l="18864" r="36144"/>
          <a:stretch/>
        </p:blipFill>
        <p:spPr>
          <a:xfrm>
            <a:off x="3147985" y="3049699"/>
            <a:ext cx="2338415" cy="3443172"/>
          </a:xfrm>
          <a:prstGeom prst="rect">
            <a:avLst/>
          </a:prstGeom>
        </p:spPr>
      </p:pic>
      <p:sp>
        <p:nvSpPr>
          <p:cNvPr id="4" name="Retângulo 3">
            <a:extLst>
              <a:ext uri="{FF2B5EF4-FFF2-40B4-BE49-F238E27FC236}">
                <a16:creationId xmlns:a16="http://schemas.microsoft.com/office/drawing/2014/main" id="{C12A64A3-201F-4B21-913A-B0A31080FFAB}"/>
              </a:ext>
            </a:extLst>
          </p:cNvPr>
          <p:cNvSpPr/>
          <p:nvPr/>
        </p:nvSpPr>
        <p:spPr>
          <a:xfrm>
            <a:off x="0" y="-2"/>
            <a:ext cx="900000" cy="685800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rot="16200000" flipH="1">
            <a:off x="-2526594" y="3497971"/>
            <a:ext cx="5953185" cy="766876"/>
          </a:xfrm>
        </p:spPr>
        <p:txBody>
          <a:bodyPr>
            <a:normAutofit/>
          </a:bodyPr>
          <a:lstStyle/>
          <a:p>
            <a:pPr algn="r"/>
            <a:r>
              <a:rPr lang="pt-BR" sz="2400" b="1" i="0" dirty="0">
                <a:solidFill>
                  <a:srgbClr val="548235"/>
                </a:solidFill>
                <a:effectLst/>
                <a:latin typeface="+mn-lt"/>
              </a:rPr>
              <a:t>// QUANDO POSSO ME APOSENTAR?</a:t>
            </a:r>
            <a:endParaRPr lang="pt-BR" sz="2400" b="1" dirty="0">
              <a:solidFill>
                <a:srgbClr val="548235"/>
              </a:solidFill>
              <a:latin typeface="+mn-lt"/>
            </a:endParaRPr>
          </a:p>
        </p:txBody>
      </p:sp>
      <p:sp>
        <p:nvSpPr>
          <p:cNvPr id="7" name="Triângulo isósceles 6">
            <a:extLst>
              <a:ext uri="{FF2B5EF4-FFF2-40B4-BE49-F238E27FC236}">
                <a16:creationId xmlns:a16="http://schemas.microsoft.com/office/drawing/2014/main" id="{9962903C-EFCA-4A3C-BF81-0204564CE57B}"/>
              </a:ext>
            </a:extLst>
          </p:cNvPr>
          <p:cNvSpPr/>
          <p:nvPr/>
        </p:nvSpPr>
        <p:spPr>
          <a:xfrm rot="5400000" flipV="1">
            <a:off x="2691470" y="1294536"/>
            <a:ext cx="601438" cy="343679"/>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10">
            <a:extLst>
              <a:ext uri="{FF2B5EF4-FFF2-40B4-BE49-F238E27FC236}">
                <a16:creationId xmlns:a16="http://schemas.microsoft.com/office/drawing/2014/main" id="{4C014E86-39F6-461E-B282-A1DE28F12889}"/>
              </a:ext>
            </a:extLst>
          </p:cNvPr>
          <p:cNvSpPr/>
          <p:nvPr/>
        </p:nvSpPr>
        <p:spPr>
          <a:xfrm rot="5400000" flipV="1">
            <a:off x="7205456" y="1294536"/>
            <a:ext cx="601438" cy="343679"/>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4AD62110-B2BB-441A-913A-4E5E0FA27F3A}"/>
              </a:ext>
            </a:extLst>
          </p:cNvPr>
          <p:cNvSpPr/>
          <p:nvPr/>
        </p:nvSpPr>
        <p:spPr>
          <a:xfrm rot="16200000" flipH="1" flipV="1">
            <a:off x="3019107" y="4619890"/>
            <a:ext cx="601438" cy="343679"/>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riângulo isósceles 13">
            <a:extLst>
              <a:ext uri="{FF2B5EF4-FFF2-40B4-BE49-F238E27FC236}">
                <a16:creationId xmlns:a16="http://schemas.microsoft.com/office/drawing/2014/main" id="{9DC8FEB3-410A-4267-8760-FFAD2D19CFE1}"/>
              </a:ext>
            </a:extLst>
          </p:cNvPr>
          <p:cNvSpPr/>
          <p:nvPr/>
        </p:nvSpPr>
        <p:spPr>
          <a:xfrm rot="16200000" flipH="1" flipV="1">
            <a:off x="7484077" y="4619890"/>
            <a:ext cx="601438" cy="343679"/>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riângulo isósceles 14">
            <a:extLst>
              <a:ext uri="{FF2B5EF4-FFF2-40B4-BE49-F238E27FC236}">
                <a16:creationId xmlns:a16="http://schemas.microsoft.com/office/drawing/2014/main" id="{4D7B14C2-A54D-4E2A-AFC9-06C7E6015516}"/>
              </a:ext>
            </a:extLst>
          </p:cNvPr>
          <p:cNvSpPr/>
          <p:nvPr/>
        </p:nvSpPr>
        <p:spPr>
          <a:xfrm rot="10800000" flipH="1" flipV="1">
            <a:off x="10709051" y="2706020"/>
            <a:ext cx="601438" cy="343679"/>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0" name="Tabela 12">
            <a:extLst>
              <a:ext uri="{FF2B5EF4-FFF2-40B4-BE49-F238E27FC236}">
                <a16:creationId xmlns:a16="http://schemas.microsoft.com/office/drawing/2014/main" id="{FDA30F58-0035-4114-91C4-3447A5E363B3}"/>
              </a:ext>
            </a:extLst>
          </p:cNvPr>
          <p:cNvGraphicFramePr>
            <a:graphicFrameLocks noGrp="1"/>
          </p:cNvGraphicFramePr>
          <p:nvPr>
            <p:extLst>
              <p:ext uri="{D42A27DB-BD31-4B8C-83A1-F6EECF244321}">
                <p14:modId xmlns:p14="http://schemas.microsoft.com/office/powerpoint/2010/main" val="3535603419"/>
              </p:ext>
            </p:extLst>
          </p:nvPr>
        </p:nvGraphicFramePr>
        <p:xfrm>
          <a:off x="899996" y="0"/>
          <a:ext cx="11292005" cy="6492871"/>
        </p:xfrm>
        <a:graphic>
          <a:graphicData uri="http://schemas.openxmlformats.org/drawingml/2006/table">
            <a:tbl>
              <a:tblPr firstRow="1" bandRow="1">
                <a:tableStyleId>{5C22544A-7EE6-4342-B048-85BDC9FD1C3A}</a:tableStyleId>
              </a:tblPr>
              <a:tblGrid>
                <a:gridCol w="2258401">
                  <a:extLst>
                    <a:ext uri="{9D8B030D-6E8A-4147-A177-3AD203B41FA5}">
                      <a16:colId xmlns:a16="http://schemas.microsoft.com/office/drawing/2014/main" val="713230733"/>
                    </a:ext>
                  </a:extLst>
                </a:gridCol>
                <a:gridCol w="2258401">
                  <a:extLst>
                    <a:ext uri="{9D8B030D-6E8A-4147-A177-3AD203B41FA5}">
                      <a16:colId xmlns:a16="http://schemas.microsoft.com/office/drawing/2014/main" val="1565332150"/>
                    </a:ext>
                  </a:extLst>
                </a:gridCol>
                <a:gridCol w="2258401">
                  <a:extLst>
                    <a:ext uri="{9D8B030D-6E8A-4147-A177-3AD203B41FA5}">
                      <a16:colId xmlns:a16="http://schemas.microsoft.com/office/drawing/2014/main" val="2080446610"/>
                    </a:ext>
                  </a:extLst>
                </a:gridCol>
                <a:gridCol w="2258401">
                  <a:extLst>
                    <a:ext uri="{9D8B030D-6E8A-4147-A177-3AD203B41FA5}">
                      <a16:colId xmlns:a16="http://schemas.microsoft.com/office/drawing/2014/main" val="3751530162"/>
                    </a:ext>
                  </a:extLst>
                </a:gridCol>
                <a:gridCol w="2258401">
                  <a:extLst>
                    <a:ext uri="{9D8B030D-6E8A-4147-A177-3AD203B41FA5}">
                      <a16:colId xmlns:a16="http://schemas.microsoft.com/office/drawing/2014/main" val="403839859"/>
                    </a:ext>
                  </a:extLst>
                </a:gridCol>
              </a:tblGrid>
              <a:tr h="3050627">
                <a:tc>
                  <a:txBody>
                    <a:bodyPr/>
                    <a:lstStyle/>
                    <a:p>
                      <a:pPr algn="ctr"/>
                      <a:endParaRPr lang="pt-BR" sz="1800" b="1"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bg1"/>
                          </a:solidFill>
                          <a:effectLst/>
                          <a:uLnTx/>
                          <a:uFillTx/>
                          <a:latin typeface="+mn-lt"/>
                          <a:ea typeface="+mn-ea"/>
                          <a:cs typeface="+mn-cs"/>
                        </a:rPr>
                        <a:t>ESTAR APOSENTADO PELA PREVIDÊNCIA SOCIAL (INSS)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lgn="ctr"/>
                      <a:endParaRPr lang="pt-BR" sz="1200" b="1" kern="1200" dirty="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bg1"/>
                          </a:solidFill>
                          <a:effectLst/>
                          <a:uLnTx/>
                          <a:uFillTx/>
                          <a:latin typeface="+mn-lt"/>
                          <a:ea typeface="+mn-ea"/>
                          <a:cs typeface="+mn-cs"/>
                        </a:rPr>
                        <a:t>PAGAMENTO DE JOIA, QUANDO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bg1"/>
                          </a:solidFill>
                          <a:effectLst/>
                          <a:uLnTx/>
                          <a:uFillTx/>
                          <a:latin typeface="+mn-lt"/>
                          <a:ea typeface="+mn-ea"/>
                          <a:cs typeface="+mn-cs"/>
                        </a:rPr>
                        <a:t>FOR O CASO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482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b="1" kern="1200" dirty="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9083004"/>
                  </a:ext>
                </a:extLst>
              </a:tr>
              <a:tr h="3442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bg1"/>
                          </a:solidFill>
                          <a:effectLst/>
                          <a:uLnTx/>
                          <a:uFillTx/>
                          <a:latin typeface="+mn-lt"/>
                          <a:ea typeface="+mn-ea"/>
                          <a:cs typeface="+mn-cs"/>
                        </a:rPr>
                        <a:t>ESTAR DESLIGADO DO QUADRO DA PATROCINADORA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800" b="1" kern="1200" dirty="0">
                        <a:solidFill>
                          <a:schemeClr val="bg1"/>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bg1"/>
                          </a:solidFill>
                          <a:effectLst/>
                          <a:uLnTx/>
                          <a:uFillTx/>
                          <a:latin typeface="+mn-lt"/>
                          <a:ea typeface="+mn-ea"/>
                          <a:cs typeface="+mn-cs"/>
                        </a:rPr>
                        <a:t>TER 10 ANOS DE CONTRIBUIÇÃO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bg1"/>
                          </a:solidFill>
                          <a:effectLst/>
                          <a:uLnTx/>
                          <a:uFillTx/>
                          <a:latin typeface="+mn-lt"/>
                          <a:ea typeface="+mn-ea"/>
                          <a:cs typeface="+mn-cs"/>
                        </a:rPr>
                        <a:t>PARA O PLANO</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8235"/>
                    </a:solidFill>
                  </a:tcPr>
                </a:tc>
                <a:tc>
                  <a:txBody>
                    <a:bodyPr/>
                    <a:lstStyle/>
                    <a:p>
                      <a:pPr marL="0" algn="ctr" defTabSz="914400" rtl="0" eaLnBrk="1" latinLnBrk="0" hangingPunct="1"/>
                      <a:endParaRPr lang="pt-BR" sz="1800" b="1" kern="1200" dirty="0">
                        <a:solidFill>
                          <a:schemeClr val="bg1"/>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chemeClr val="bg1"/>
                          </a:solidFill>
                          <a:effectLst/>
                          <a:uLnTx/>
                          <a:uFillTx/>
                          <a:latin typeface="+mn-lt"/>
                          <a:ea typeface="+mn-ea"/>
                          <a:cs typeface="+mn-cs"/>
                        </a:rPr>
                        <a:t>OS PARTICIPANTES ADMITIDOS A PARTIR DE 01/09/1979, ESTÃO SUJEI-TOS À IDADE MÍNIMA DE 55 ANOS  PARA  COMPL. DE APOS. POR TEMPO DE SERVIÇO  E 53 ANOS PARA COMPL. APOS. ESPECIAL.</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3460981200"/>
                  </a:ext>
                </a:extLst>
              </a:tr>
            </a:tbl>
          </a:graphicData>
        </a:graphic>
      </p:graphicFrame>
    </p:spTree>
    <p:extLst>
      <p:ext uri="{BB962C8B-B14F-4D97-AF65-F5344CB8AC3E}">
        <p14:creationId xmlns:p14="http://schemas.microsoft.com/office/powerpoint/2010/main" val="247267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8" y="1825624"/>
            <a:ext cx="10474155" cy="4667249"/>
          </a:xfrm>
        </p:spPr>
        <p:txBody>
          <a:bodyPr>
            <a:normAutofit/>
          </a:bodyPr>
          <a:lstStyle/>
          <a:p>
            <a:pPr marL="0" indent="0" algn="just">
              <a:buNone/>
            </a:pPr>
            <a:endParaRPr lang="pt-BR" sz="2000" b="1" i="0" dirty="0">
              <a:solidFill>
                <a:schemeClr val="bg2">
                  <a:lumMod val="25000"/>
                </a:schemeClr>
              </a:solidFill>
              <a:effectLst/>
              <a:cs typeface="Arial" panose="020B0604020202020204" pitchFamily="34" charset="0"/>
            </a:endParaRPr>
          </a:p>
          <a:p>
            <a:pPr marL="0" indent="0" algn="just">
              <a:buNone/>
            </a:pPr>
            <a:endParaRPr lang="pt-BR" sz="2000" b="1" dirty="0">
              <a:solidFill>
                <a:schemeClr val="bg2">
                  <a:lumMod val="25000"/>
                </a:schemeClr>
              </a:solidFill>
              <a:cs typeface="Arial" panose="020B0604020202020204" pitchFamily="34" charset="0"/>
            </a:endParaRPr>
          </a:p>
          <a:p>
            <a:pPr marL="0" indent="0" algn="just">
              <a:buNone/>
            </a:pPr>
            <a:endParaRPr lang="pt-BR" sz="2000" b="1" i="0" dirty="0">
              <a:solidFill>
                <a:schemeClr val="bg2">
                  <a:lumMod val="25000"/>
                </a:schemeClr>
              </a:solidFill>
              <a:effectLst/>
              <a:cs typeface="Arial" panose="020B0604020202020204" pitchFamily="34" charset="0"/>
            </a:endParaRPr>
          </a:p>
          <a:p>
            <a:pPr marL="0" indent="0" algn="just">
              <a:buNone/>
            </a:pPr>
            <a:endParaRPr lang="pt-BR" sz="2000" b="1" i="0" dirty="0">
              <a:solidFill>
                <a:schemeClr val="bg2">
                  <a:lumMod val="25000"/>
                </a:schemeClr>
              </a:solidFill>
              <a:effectLst/>
              <a:cs typeface="Arial" panose="020B0604020202020204" pitchFamily="34" charset="0"/>
            </a:endParaRPr>
          </a:p>
          <a:p>
            <a:pPr marL="0" indent="0" algn="just">
              <a:buNone/>
            </a:pPr>
            <a:endParaRPr lang="pt-BR" sz="2000" b="1" dirty="0">
              <a:solidFill>
                <a:schemeClr val="bg2">
                  <a:lumMod val="25000"/>
                </a:schemeClr>
              </a:solidFill>
              <a:cs typeface="Arial" panose="020B0604020202020204" pitchFamily="34" charset="0"/>
            </a:endParaRPr>
          </a:p>
          <a:p>
            <a:pPr marL="0" indent="0" algn="just">
              <a:buNone/>
            </a:pPr>
            <a:r>
              <a:rPr lang="pt-BR" sz="2000" dirty="0">
                <a:solidFill>
                  <a:schemeClr val="bg2">
                    <a:lumMod val="25000"/>
                  </a:schemeClr>
                </a:solidFill>
              </a:rPr>
              <a:t>De forma simplificada, podemos dizer que a complementação de aposentadoria é calculada com base na média simples dos 36 últimos Salários Contribuição, deduzido do valor hipotético de aposentadoria do INSS. Nos casos de aposentadoria os assistidos tem direito ao Adicional de Aposentadoria.</a:t>
            </a:r>
          </a:p>
          <a:p>
            <a:pPr marL="0" indent="0" algn="just">
              <a:buNone/>
            </a:pPr>
            <a:endParaRPr lang="pt-BR" sz="2000" dirty="0">
              <a:solidFill>
                <a:schemeClr val="bg2">
                  <a:lumMod val="25000"/>
                </a:schemeClr>
              </a:solidFill>
            </a:endParaRPr>
          </a:p>
          <a:p>
            <a:pPr marL="0" indent="0" algn="just">
              <a:buNone/>
            </a:pPr>
            <a:r>
              <a:rPr lang="pt-BR" sz="2000" b="1" dirty="0">
                <a:solidFill>
                  <a:schemeClr val="bg2">
                    <a:lumMod val="25000"/>
                  </a:schemeClr>
                </a:solidFill>
                <a:cs typeface="Arial" panose="020B0604020202020204" pitchFamily="34" charset="0"/>
              </a:rPr>
              <a:t>DEDUÇÕES: </a:t>
            </a:r>
            <a:r>
              <a:rPr lang="pt-BR" sz="2000" dirty="0">
                <a:solidFill>
                  <a:schemeClr val="bg2">
                    <a:lumMod val="25000"/>
                  </a:schemeClr>
                </a:solidFill>
              </a:rPr>
              <a:t>Encargos Atuariais | Contribuição FRG |Descontos Legais.</a:t>
            </a:r>
          </a:p>
          <a:p>
            <a:pPr marL="0" indent="0" algn="just">
              <a:buNone/>
            </a:pPr>
            <a:endParaRPr lang="pt-BR" sz="2000" b="1" i="0" dirty="0">
              <a:solidFill>
                <a:schemeClr val="bg2">
                  <a:lumMod val="25000"/>
                </a:schemeClr>
              </a:solidFill>
              <a:effectLst/>
              <a:cs typeface="Arial" panose="020B0604020202020204" pitchFamily="34" charset="0"/>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COMO É FEITO O CÁLCULO DO BENEFÍCIO?</a:t>
            </a:r>
            <a:endParaRPr lang="pt-BR" sz="3200" b="1" dirty="0">
              <a:solidFill>
                <a:schemeClr val="accent6">
                  <a:lumMod val="75000"/>
                </a:schemeClr>
              </a:solidFill>
              <a:latin typeface="+mn-lt"/>
            </a:endParaRPr>
          </a:p>
        </p:txBody>
      </p:sp>
      <p:sp>
        <p:nvSpPr>
          <p:cNvPr id="11" name="Retângulo 10">
            <a:extLst>
              <a:ext uri="{FF2B5EF4-FFF2-40B4-BE49-F238E27FC236}">
                <a16:creationId xmlns:a16="http://schemas.microsoft.com/office/drawing/2014/main" id="{BFE921E3-2E5C-49FE-86A7-A4E6627D0BFA}"/>
              </a:ext>
            </a:extLst>
          </p:cNvPr>
          <p:cNvSpPr/>
          <p:nvPr/>
        </p:nvSpPr>
        <p:spPr>
          <a:xfrm>
            <a:off x="1409697" y="1848307"/>
            <a:ext cx="3056955" cy="1207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1600" b="1" dirty="0">
                <a:solidFill>
                  <a:schemeClr val="bg2">
                    <a:lumMod val="25000"/>
                  </a:schemeClr>
                </a:solidFill>
              </a:rPr>
              <a:t>COMPLEMENTAÇÃO</a:t>
            </a:r>
            <a:endParaRPr lang="pt-BR" sz="1600" dirty="0">
              <a:solidFill>
                <a:schemeClr val="bg2">
                  <a:lumMod val="25000"/>
                </a:schemeClr>
              </a:solidFill>
            </a:endParaRPr>
          </a:p>
        </p:txBody>
      </p:sp>
      <p:sp>
        <p:nvSpPr>
          <p:cNvPr id="13" name="Retângulo 12">
            <a:extLst>
              <a:ext uri="{FF2B5EF4-FFF2-40B4-BE49-F238E27FC236}">
                <a16:creationId xmlns:a16="http://schemas.microsoft.com/office/drawing/2014/main" id="{7ED0839C-FED8-4F80-A32B-01C4CB45949D}"/>
              </a:ext>
            </a:extLst>
          </p:cNvPr>
          <p:cNvSpPr/>
          <p:nvPr/>
        </p:nvSpPr>
        <p:spPr>
          <a:xfrm>
            <a:off x="5118299" y="1848307"/>
            <a:ext cx="3056955" cy="1207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1600" b="1" dirty="0">
                <a:solidFill>
                  <a:schemeClr val="bg2">
                    <a:lumMod val="25000"/>
                  </a:schemeClr>
                </a:solidFill>
              </a:rPr>
              <a:t>ADICIONAL</a:t>
            </a:r>
          </a:p>
        </p:txBody>
      </p:sp>
      <p:sp>
        <p:nvSpPr>
          <p:cNvPr id="14" name="Retângulo 13">
            <a:extLst>
              <a:ext uri="{FF2B5EF4-FFF2-40B4-BE49-F238E27FC236}">
                <a16:creationId xmlns:a16="http://schemas.microsoft.com/office/drawing/2014/main" id="{02896548-D490-458C-A8E2-890386F0C743}"/>
              </a:ext>
            </a:extLst>
          </p:cNvPr>
          <p:cNvSpPr/>
          <p:nvPr/>
        </p:nvSpPr>
        <p:spPr>
          <a:xfrm>
            <a:off x="8826897" y="1848307"/>
            <a:ext cx="3056955" cy="1207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1600" b="1" dirty="0">
                <a:solidFill>
                  <a:schemeClr val="bg2">
                    <a:lumMod val="25000"/>
                  </a:schemeClr>
                </a:solidFill>
              </a:rPr>
              <a:t>BENEFÍCIO DE APOSENTADORIA</a:t>
            </a:r>
          </a:p>
        </p:txBody>
      </p:sp>
      <p:sp>
        <p:nvSpPr>
          <p:cNvPr id="15" name="CaixaDeTexto 14">
            <a:extLst>
              <a:ext uri="{FF2B5EF4-FFF2-40B4-BE49-F238E27FC236}">
                <a16:creationId xmlns:a16="http://schemas.microsoft.com/office/drawing/2014/main" id="{E683817D-9EC7-46C4-BDC3-9978DE00623F}"/>
              </a:ext>
            </a:extLst>
          </p:cNvPr>
          <p:cNvSpPr txBox="1"/>
          <p:nvPr/>
        </p:nvSpPr>
        <p:spPr>
          <a:xfrm>
            <a:off x="3534890" y="2013828"/>
            <a:ext cx="2551390" cy="584775"/>
          </a:xfrm>
          <a:prstGeom prst="rect">
            <a:avLst/>
          </a:prstGeom>
          <a:noFill/>
        </p:spPr>
        <p:txBody>
          <a:bodyPr wrap="square">
            <a:spAutoFit/>
          </a:bodyPr>
          <a:lstStyle/>
          <a:p>
            <a:pPr algn="ctr"/>
            <a:r>
              <a:rPr lang="pt-BR" sz="3200" b="1" dirty="0">
                <a:solidFill>
                  <a:schemeClr val="bg2">
                    <a:lumMod val="25000"/>
                  </a:schemeClr>
                </a:solidFill>
              </a:rPr>
              <a:t>+</a:t>
            </a:r>
          </a:p>
        </p:txBody>
      </p:sp>
      <p:sp>
        <p:nvSpPr>
          <p:cNvPr id="16" name="CaixaDeTexto 15">
            <a:extLst>
              <a:ext uri="{FF2B5EF4-FFF2-40B4-BE49-F238E27FC236}">
                <a16:creationId xmlns:a16="http://schemas.microsoft.com/office/drawing/2014/main" id="{F6A6B70C-BFC9-4A7D-84F4-4960C951485A}"/>
              </a:ext>
            </a:extLst>
          </p:cNvPr>
          <p:cNvSpPr txBox="1"/>
          <p:nvPr/>
        </p:nvSpPr>
        <p:spPr>
          <a:xfrm>
            <a:off x="7235006" y="2034114"/>
            <a:ext cx="2551390" cy="584775"/>
          </a:xfrm>
          <a:prstGeom prst="rect">
            <a:avLst/>
          </a:prstGeom>
          <a:noFill/>
        </p:spPr>
        <p:txBody>
          <a:bodyPr wrap="square">
            <a:spAutoFit/>
          </a:bodyPr>
          <a:lstStyle/>
          <a:p>
            <a:pPr algn="ctr"/>
            <a:r>
              <a:rPr lang="pt-BR" sz="3200" b="1" dirty="0">
                <a:solidFill>
                  <a:schemeClr val="bg2">
                    <a:lumMod val="25000"/>
                  </a:schemeClr>
                </a:solidFill>
              </a:rPr>
              <a:t>=</a:t>
            </a:r>
          </a:p>
        </p:txBody>
      </p:sp>
      <p:pic>
        <p:nvPicPr>
          <p:cNvPr id="17" name="Imagem 16" descr="Ícone&#10;&#10;Descrição gerada automaticamente">
            <a:extLst>
              <a:ext uri="{FF2B5EF4-FFF2-40B4-BE49-F238E27FC236}">
                <a16:creationId xmlns:a16="http://schemas.microsoft.com/office/drawing/2014/main" id="{6F8F7CAD-23EF-47DC-83DA-059E564E0486}"/>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265448" y="1946215"/>
            <a:ext cx="762654" cy="720000"/>
          </a:xfrm>
          <a:prstGeom prst="rect">
            <a:avLst/>
          </a:prstGeom>
        </p:spPr>
      </p:pic>
      <p:pic>
        <p:nvPicPr>
          <p:cNvPr id="18" name="Imagem 17" descr="Ícone&#10;&#10;Descrição gerada automaticamente">
            <a:extLst>
              <a:ext uri="{FF2B5EF4-FFF2-40B4-BE49-F238E27FC236}">
                <a16:creationId xmlns:a16="http://schemas.microsoft.com/office/drawing/2014/main" id="{E87FAA23-3ADA-479A-9E64-E76753FBFC7F}"/>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556847" y="1937492"/>
            <a:ext cx="762654" cy="720000"/>
          </a:xfrm>
          <a:prstGeom prst="rect">
            <a:avLst/>
          </a:prstGeom>
        </p:spPr>
      </p:pic>
      <p:pic>
        <p:nvPicPr>
          <p:cNvPr id="19" name="Imagem 18" descr="Ícone&#10;&#10;Descrição gerada automaticamente">
            <a:extLst>
              <a:ext uri="{FF2B5EF4-FFF2-40B4-BE49-F238E27FC236}">
                <a16:creationId xmlns:a16="http://schemas.microsoft.com/office/drawing/2014/main" id="{C7D39D63-F278-42B6-9BD1-4ABF44EB572C}"/>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74047" y="1947451"/>
            <a:ext cx="762654" cy="720000"/>
          </a:xfrm>
          <a:prstGeom prst="rect">
            <a:avLst/>
          </a:prstGeom>
        </p:spPr>
      </p:pic>
      <p:sp>
        <p:nvSpPr>
          <p:cNvPr id="21" name="Retângulo 20">
            <a:extLst>
              <a:ext uri="{FF2B5EF4-FFF2-40B4-BE49-F238E27FC236}">
                <a16:creationId xmlns:a16="http://schemas.microsoft.com/office/drawing/2014/main" id="{A243F4D8-72C5-412C-957C-F4BF885B4AC2}"/>
              </a:ext>
            </a:extLst>
          </p:cNvPr>
          <p:cNvSpPr/>
          <p:nvPr/>
        </p:nvSpPr>
        <p:spPr>
          <a:xfrm>
            <a:off x="1419022" y="3123192"/>
            <a:ext cx="3056954" cy="338554"/>
          </a:xfrm>
          <a:prstGeom prst="rect">
            <a:avLst/>
          </a:prstGeom>
          <a:solidFill>
            <a:srgbClr val="548235"/>
          </a:solidFill>
        </p:spPr>
        <p:txBody>
          <a:bodyPr wrap="square">
            <a:spAutoFit/>
          </a:bodyPr>
          <a:lstStyle/>
          <a:p>
            <a:pPr marL="0" lvl="1" algn="ctr"/>
            <a:r>
              <a:rPr lang="pt-BR" sz="1600" b="1" dirty="0">
                <a:solidFill>
                  <a:schemeClr val="bg1"/>
                </a:solidFill>
                <a:sym typeface="Symbol" pitchFamily="18" charset="2"/>
              </a:rPr>
              <a:t>(</a:t>
            </a:r>
            <a:r>
              <a:rPr lang="pt-BR" sz="1600" b="1" dirty="0">
                <a:solidFill>
                  <a:schemeClr val="bg1"/>
                </a:solidFill>
              </a:rPr>
              <a:t> X SRB) - INSS HIP</a:t>
            </a:r>
          </a:p>
        </p:txBody>
      </p:sp>
      <p:sp>
        <p:nvSpPr>
          <p:cNvPr id="23" name="Retângulo 22">
            <a:extLst>
              <a:ext uri="{FF2B5EF4-FFF2-40B4-BE49-F238E27FC236}">
                <a16:creationId xmlns:a16="http://schemas.microsoft.com/office/drawing/2014/main" id="{3230C632-FFDF-4AF2-9F67-E8FFA95F3251}"/>
              </a:ext>
            </a:extLst>
          </p:cNvPr>
          <p:cNvSpPr/>
          <p:nvPr/>
        </p:nvSpPr>
        <p:spPr>
          <a:xfrm>
            <a:off x="6208558" y="3123192"/>
            <a:ext cx="875881" cy="338554"/>
          </a:xfrm>
          <a:prstGeom prst="rect">
            <a:avLst/>
          </a:prstGeom>
          <a:solidFill>
            <a:srgbClr val="548235"/>
          </a:solidFill>
        </p:spPr>
        <p:txBody>
          <a:bodyPr wrap="none">
            <a:spAutoFit/>
          </a:bodyPr>
          <a:lstStyle/>
          <a:p>
            <a:pPr marL="0" lvl="1" algn="ctr"/>
            <a:r>
              <a:rPr lang="pt-BR" sz="1600" b="1" dirty="0">
                <a:solidFill>
                  <a:schemeClr val="bg1"/>
                </a:solidFill>
                <a:sym typeface="Symbol" pitchFamily="18" charset="2"/>
              </a:rPr>
              <a:t>TCH X %</a:t>
            </a:r>
            <a:endParaRPr lang="pt-BR" sz="1600" b="1" dirty="0">
              <a:solidFill>
                <a:schemeClr val="bg1"/>
              </a:solidFill>
            </a:endParaRPr>
          </a:p>
        </p:txBody>
      </p:sp>
    </p:spTree>
    <p:extLst>
      <p:ext uri="{BB962C8B-B14F-4D97-AF65-F5344CB8AC3E}">
        <p14:creationId xmlns:p14="http://schemas.microsoft.com/office/powerpoint/2010/main" val="10066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a:extLst>
              <a:ext uri="{FF2B5EF4-FFF2-40B4-BE49-F238E27FC236}">
                <a16:creationId xmlns:a16="http://schemas.microsoft.com/office/drawing/2014/main" id="{AA032658-1240-45D3-B4C4-669C082804B6}"/>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9" y="1825624"/>
            <a:ext cx="4062188" cy="4667249"/>
          </a:xfrm>
        </p:spPr>
        <p:txBody>
          <a:bodyPr>
            <a:normAutofit/>
          </a:bodyPr>
          <a:lstStyle/>
          <a:p>
            <a:pPr marL="0" indent="0">
              <a:buNone/>
            </a:pPr>
            <a:r>
              <a:rPr lang="pt-BR" sz="2000" dirty="0">
                <a:solidFill>
                  <a:schemeClr val="bg2">
                    <a:lumMod val="25000"/>
                  </a:schemeClr>
                </a:solidFill>
              </a:rPr>
              <a:t>Mês de Janeiro (mesma data INSS).</a:t>
            </a:r>
          </a:p>
          <a:p>
            <a:pPr marL="0" indent="0">
              <a:buNone/>
            </a:pPr>
            <a:r>
              <a:rPr lang="pt-BR" sz="2000" dirty="0">
                <a:solidFill>
                  <a:schemeClr val="bg2">
                    <a:lumMod val="25000"/>
                  </a:schemeClr>
                </a:solidFill>
              </a:rPr>
              <a:t>Maior Percentual entre: Índice da Previdência Social e Variação da Unidade de Benefício do plano (INPC).</a:t>
            </a:r>
          </a:p>
          <a:p>
            <a:pPr marL="0" indent="0" algn="just">
              <a:buNone/>
            </a:pPr>
            <a:endParaRPr lang="pt-BR" sz="2000" b="1" dirty="0">
              <a:solidFill>
                <a:schemeClr val="bg2">
                  <a:lumMod val="25000"/>
                </a:schemeClr>
              </a:solidFill>
              <a:cs typeface="Arial" panose="020B0604020202020204" pitchFamily="34" charset="0"/>
            </a:endParaRPr>
          </a:p>
          <a:p>
            <a:pPr marL="0" indent="0" algn="just">
              <a:buNone/>
            </a:pPr>
            <a:endParaRPr lang="pt-BR" sz="2000" b="1" i="0" dirty="0">
              <a:solidFill>
                <a:schemeClr val="bg2">
                  <a:lumMod val="25000"/>
                </a:schemeClr>
              </a:solidFill>
              <a:effectLst/>
              <a:cs typeface="Arial" panose="020B0604020202020204" pitchFamily="34" charset="0"/>
            </a:endParaRPr>
          </a:p>
          <a:p>
            <a:pPr marL="0" indent="0" algn="just">
              <a:buNone/>
            </a:pPr>
            <a:endParaRPr lang="pt-BR" sz="2000" b="1" dirty="0">
              <a:solidFill>
                <a:schemeClr val="bg2">
                  <a:lumMod val="25000"/>
                </a:schemeClr>
              </a:solidFill>
              <a:cs typeface="Arial" panose="020B0604020202020204" pitchFamily="34" charset="0"/>
            </a:endParaRPr>
          </a:p>
          <a:p>
            <a:pPr marL="0" indent="0" algn="just">
              <a:buNone/>
            </a:pPr>
            <a:endParaRPr lang="pt-BR" sz="2000" b="1" i="0" dirty="0">
              <a:solidFill>
                <a:schemeClr val="bg2">
                  <a:lumMod val="25000"/>
                </a:schemeClr>
              </a:solidFill>
              <a:effectLst/>
              <a:cs typeface="Arial" panose="020B0604020202020204" pitchFamily="34" charset="0"/>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REAJUSTE</a:t>
            </a:r>
            <a:endParaRPr lang="pt-BR" sz="3200" b="1" dirty="0">
              <a:solidFill>
                <a:schemeClr val="accent6">
                  <a:lumMod val="75000"/>
                </a:schemeClr>
              </a:solidFill>
              <a:latin typeface="+mn-lt"/>
            </a:endParaRPr>
          </a:p>
        </p:txBody>
      </p:sp>
      <p:graphicFrame>
        <p:nvGraphicFramePr>
          <p:cNvPr id="14" name="Tabela 13">
            <a:extLst>
              <a:ext uri="{FF2B5EF4-FFF2-40B4-BE49-F238E27FC236}">
                <a16:creationId xmlns:a16="http://schemas.microsoft.com/office/drawing/2014/main" id="{D5961C29-29E5-4245-972E-909F09B02F9E}"/>
              </a:ext>
            </a:extLst>
          </p:cNvPr>
          <p:cNvGraphicFramePr>
            <a:graphicFrameLocks noGrp="1"/>
          </p:cNvGraphicFramePr>
          <p:nvPr>
            <p:extLst>
              <p:ext uri="{D42A27DB-BD31-4B8C-83A1-F6EECF244321}">
                <p14:modId xmlns:p14="http://schemas.microsoft.com/office/powerpoint/2010/main" val="2024798650"/>
              </p:ext>
            </p:extLst>
          </p:nvPr>
        </p:nvGraphicFramePr>
        <p:xfrm>
          <a:off x="6096000" y="1662059"/>
          <a:ext cx="5787849" cy="4724400"/>
        </p:xfrm>
        <a:graphic>
          <a:graphicData uri="http://schemas.openxmlformats.org/drawingml/2006/table">
            <a:tbl>
              <a:tblPr firstRow="1" bandRow="1">
                <a:tableStyleId>{85BE263C-DBD7-4A20-BB59-AAB30ACAA65A}</a:tableStyleId>
              </a:tblPr>
              <a:tblGrid>
                <a:gridCol w="1580676">
                  <a:extLst>
                    <a:ext uri="{9D8B030D-6E8A-4147-A177-3AD203B41FA5}">
                      <a16:colId xmlns:a16="http://schemas.microsoft.com/office/drawing/2014/main" val="20000"/>
                    </a:ext>
                  </a:extLst>
                </a:gridCol>
                <a:gridCol w="2817049">
                  <a:extLst>
                    <a:ext uri="{9D8B030D-6E8A-4147-A177-3AD203B41FA5}">
                      <a16:colId xmlns:a16="http://schemas.microsoft.com/office/drawing/2014/main" val="20001"/>
                    </a:ext>
                  </a:extLst>
                </a:gridCol>
                <a:gridCol w="1390124">
                  <a:extLst>
                    <a:ext uri="{9D8B030D-6E8A-4147-A177-3AD203B41FA5}">
                      <a16:colId xmlns:a16="http://schemas.microsoft.com/office/drawing/2014/main" val="20002"/>
                    </a:ext>
                  </a:extLst>
                </a:gridCol>
              </a:tblGrid>
              <a:tr h="302337">
                <a:tc>
                  <a:txBody>
                    <a:bodyPr/>
                    <a:lstStyle/>
                    <a:p>
                      <a:pPr algn="ctr"/>
                      <a:r>
                        <a:rPr lang="pt-BR" sz="1800" dirty="0"/>
                        <a:t>Ano</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548235"/>
                    </a:solidFill>
                  </a:tcPr>
                </a:tc>
                <a:tc>
                  <a:txBody>
                    <a:bodyPr/>
                    <a:lstStyle/>
                    <a:p>
                      <a:pPr algn="ctr"/>
                      <a:r>
                        <a:rPr lang="pt-BR" sz="1800" dirty="0"/>
                        <a:t>Índice de reajuste (INSS)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548235"/>
                    </a:solidFill>
                  </a:tcPr>
                </a:tc>
                <a:tc>
                  <a:txBody>
                    <a:bodyPr/>
                    <a:lstStyle/>
                    <a:p>
                      <a:pPr algn="ctr"/>
                      <a:r>
                        <a:rPr lang="pt-BR" sz="1800" baseline="0" dirty="0"/>
                        <a:t>Variação UB</a:t>
                      </a:r>
                      <a:endParaRPr lang="pt-BR" sz="1800" dirty="0"/>
                    </a:p>
                  </a:txBody>
                  <a:tcPr anchor="ctr">
                    <a:lnL>
                      <a:noFill/>
                    </a:lnL>
                    <a:lnR>
                      <a:noFill/>
                    </a:lnR>
                    <a:lnT w="25400" cmpd="sng">
                      <a:noFill/>
                    </a:lnT>
                    <a:lnB w="25400" cmpd="sng">
                      <a:noFill/>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10000"/>
                  </a:ext>
                </a:extLst>
              </a:tr>
              <a:tr h="327532">
                <a:tc>
                  <a:txBody>
                    <a:bodyPr/>
                    <a:lstStyle/>
                    <a:p>
                      <a:pPr algn="ctr"/>
                      <a:r>
                        <a:rPr lang="pt-BR" sz="2000" kern="1200" dirty="0">
                          <a:solidFill>
                            <a:schemeClr val="bg2">
                              <a:lumMod val="25000"/>
                            </a:schemeClr>
                          </a:solidFill>
                          <a:latin typeface="+mn-lt"/>
                          <a:ea typeface="+mn-ea"/>
                          <a:cs typeface="+mn-cs"/>
                        </a:rPr>
                        <a:t>2011</a:t>
                      </a:r>
                    </a:p>
                  </a:txBody>
                  <a:tcPr>
                    <a:lnL>
                      <a:noFill/>
                    </a:lnL>
                    <a:lnR w="12700" cap="flat" cmpd="sng" algn="ctr">
                      <a:noFill/>
                      <a:prstDash val="solid"/>
                      <a:round/>
                      <a:headEnd type="none" w="med" len="med"/>
                      <a:tailEnd type="none" w="med" len="med"/>
                    </a:lnR>
                    <a:lnT w="25400" cmpd="sng">
                      <a:noFill/>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2000" kern="1200" dirty="0">
                          <a:solidFill>
                            <a:schemeClr val="bg2">
                              <a:lumMod val="25000"/>
                            </a:schemeClr>
                          </a:solidFill>
                          <a:latin typeface="+mn-lt"/>
                          <a:ea typeface="+mn-ea"/>
                          <a:cs typeface="+mn-cs"/>
                        </a:rPr>
                        <a:t>6,47%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2000" kern="1200" dirty="0">
                          <a:solidFill>
                            <a:schemeClr val="bg2">
                              <a:lumMod val="25000"/>
                            </a:schemeClr>
                          </a:solidFill>
                          <a:latin typeface="+mn-lt"/>
                          <a:ea typeface="+mn-ea"/>
                          <a:cs typeface="+mn-cs"/>
                        </a:rPr>
                        <a:t>6,47%</a:t>
                      </a:r>
                    </a:p>
                  </a:txBody>
                  <a:tcPr marL="9525" marR="9525" marT="9525" marB="0" anchor="b">
                    <a:lnL w="12700" cap="flat" cmpd="sng" algn="ctr">
                      <a:noFill/>
                      <a:prstDash val="solid"/>
                      <a:round/>
                      <a:headEnd type="none" w="med" len="med"/>
                      <a:tailEnd type="none" w="med" len="med"/>
                    </a:lnL>
                    <a:lnR>
                      <a:noFill/>
                    </a:lnR>
                    <a:lnT w="25400" cmpd="sng">
                      <a:noFill/>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7532">
                <a:tc>
                  <a:txBody>
                    <a:bodyPr/>
                    <a:lstStyle/>
                    <a:p>
                      <a:pPr algn="ctr"/>
                      <a:r>
                        <a:rPr lang="pt-BR" sz="2000" kern="1200" dirty="0">
                          <a:solidFill>
                            <a:schemeClr val="bg2">
                              <a:lumMod val="25000"/>
                            </a:schemeClr>
                          </a:solidFill>
                          <a:latin typeface="+mn-lt"/>
                          <a:ea typeface="+mn-ea"/>
                          <a:cs typeface="+mn-cs"/>
                        </a:rPr>
                        <a:t>2012</a:t>
                      </a:r>
                    </a:p>
                  </a:txBody>
                  <a:tcPr>
                    <a:lnL>
                      <a:noFill/>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2000" kern="1200" dirty="0">
                          <a:solidFill>
                            <a:schemeClr val="bg2">
                              <a:lumMod val="25000"/>
                            </a:schemeClr>
                          </a:solidFill>
                          <a:latin typeface="+mn-lt"/>
                          <a:ea typeface="+mn-ea"/>
                          <a:cs typeface="+mn-cs"/>
                        </a:rPr>
                        <a:t>6,08%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2000" kern="1200" dirty="0">
                          <a:solidFill>
                            <a:schemeClr val="bg2">
                              <a:lumMod val="25000"/>
                            </a:schemeClr>
                          </a:solidFill>
                          <a:latin typeface="+mn-lt"/>
                          <a:ea typeface="+mn-ea"/>
                          <a:cs typeface="+mn-cs"/>
                        </a:rPr>
                        <a:t>6,08%</a:t>
                      </a:r>
                    </a:p>
                  </a:txBody>
                  <a:tcPr marL="9525" marR="9525" marT="9525" marB="0" anchor="b">
                    <a:lnL w="12700" cap="flat" cmpd="sng" algn="ctr">
                      <a:noFill/>
                      <a:prstDash val="solid"/>
                      <a:round/>
                      <a:headEnd type="none" w="med" len="med"/>
                      <a:tailEnd type="none" w="med" len="med"/>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7532">
                <a:tc>
                  <a:txBody>
                    <a:bodyPr/>
                    <a:lstStyle/>
                    <a:p>
                      <a:pPr algn="ctr"/>
                      <a:r>
                        <a:rPr lang="pt-BR" sz="2000" kern="1200" dirty="0">
                          <a:solidFill>
                            <a:schemeClr val="bg2">
                              <a:lumMod val="25000"/>
                            </a:schemeClr>
                          </a:solidFill>
                          <a:latin typeface="+mn-lt"/>
                          <a:ea typeface="+mn-ea"/>
                          <a:cs typeface="+mn-cs"/>
                        </a:rPr>
                        <a:t>2013</a:t>
                      </a:r>
                    </a:p>
                  </a:txBody>
                  <a:tcPr>
                    <a:lnL>
                      <a:noFill/>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2000" kern="1200" dirty="0">
                          <a:solidFill>
                            <a:schemeClr val="bg2">
                              <a:lumMod val="25000"/>
                            </a:schemeClr>
                          </a:solidFill>
                          <a:latin typeface="+mn-lt"/>
                          <a:ea typeface="+mn-ea"/>
                          <a:cs typeface="+mn-cs"/>
                        </a:rPr>
                        <a:t>6,20%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2000" kern="1200" dirty="0">
                          <a:solidFill>
                            <a:schemeClr val="bg2">
                              <a:lumMod val="25000"/>
                            </a:schemeClr>
                          </a:solidFill>
                          <a:latin typeface="+mn-lt"/>
                          <a:ea typeface="+mn-ea"/>
                          <a:cs typeface="+mn-cs"/>
                        </a:rPr>
                        <a:t>6,20%</a:t>
                      </a:r>
                    </a:p>
                  </a:txBody>
                  <a:tcPr marL="9525" marR="9525" marT="9525" marB="0" anchor="b">
                    <a:lnL w="12700" cap="flat" cmpd="sng" algn="ctr">
                      <a:noFill/>
                      <a:prstDash val="solid"/>
                      <a:round/>
                      <a:headEnd type="none" w="med" len="med"/>
                      <a:tailEnd type="none" w="med" len="med"/>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7532">
                <a:tc>
                  <a:txBody>
                    <a:bodyPr/>
                    <a:lstStyle/>
                    <a:p>
                      <a:pPr marL="0" algn="ctr" defTabSz="914400" rtl="0" eaLnBrk="1" latinLnBrk="0" hangingPunct="1"/>
                      <a:r>
                        <a:rPr lang="pt-BR" sz="2000" kern="1200" dirty="0">
                          <a:solidFill>
                            <a:schemeClr val="bg2">
                              <a:lumMod val="25000"/>
                            </a:schemeClr>
                          </a:solidFill>
                          <a:latin typeface="+mn-lt"/>
                          <a:ea typeface="+mn-ea"/>
                          <a:cs typeface="+mn-cs"/>
                        </a:rPr>
                        <a:t>2014</a:t>
                      </a:r>
                    </a:p>
                  </a:txBody>
                  <a:tcPr>
                    <a:lnL>
                      <a:noFill/>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5,56%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5,56%</a:t>
                      </a:r>
                    </a:p>
                  </a:txBody>
                  <a:tcPr marL="9525" marR="9525" marT="9525" marB="0" anchor="b">
                    <a:lnL w="12700" cap="flat" cmpd="sng" algn="ctr">
                      <a:noFill/>
                      <a:prstDash val="solid"/>
                      <a:round/>
                      <a:headEnd type="none" w="med" len="med"/>
                      <a:tailEnd type="none" w="med" len="med"/>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7532">
                <a:tc>
                  <a:txBody>
                    <a:bodyPr/>
                    <a:lstStyle/>
                    <a:p>
                      <a:pPr marL="0" algn="ctr" defTabSz="914400" rtl="0" eaLnBrk="1" latinLnBrk="0" hangingPunct="1"/>
                      <a:r>
                        <a:rPr lang="pt-BR" sz="2000" kern="1200" dirty="0">
                          <a:solidFill>
                            <a:schemeClr val="bg2">
                              <a:lumMod val="25000"/>
                            </a:schemeClr>
                          </a:solidFill>
                          <a:latin typeface="+mn-lt"/>
                          <a:ea typeface="+mn-ea"/>
                          <a:cs typeface="+mn-cs"/>
                        </a:rPr>
                        <a:t>2015</a:t>
                      </a:r>
                    </a:p>
                  </a:txBody>
                  <a:tcPr>
                    <a:lnL>
                      <a:noFill/>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6,23%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6,23%</a:t>
                      </a:r>
                    </a:p>
                  </a:txBody>
                  <a:tcPr marL="9525" marR="9525" marT="9525" marB="0" anchor="b">
                    <a:lnL w="12700" cap="flat" cmpd="sng" algn="ctr">
                      <a:noFill/>
                      <a:prstDash val="solid"/>
                      <a:round/>
                      <a:headEnd type="none" w="med" len="med"/>
                      <a:tailEnd type="none" w="med" len="med"/>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7532">
                <a:tc>
                  <a:txBody>
                    <a:bodyPr/>
                    <a:lstStyle/>
                    <a:p>
                      <a:pPr marL="0" algn="ctr" defTabSz="914400" rtl="0" eaLnBrk="1" latinLnBrk="0" hangingPunct="1"/>
                      <a:r>
                        <a:rPr lang="pt-BR" sz="2000" kern="1200" dirty="0">
                          <a:solidFill>
                            <a:schemeClr val="bg2">
                              <a:lumMod val="25000"/>
                            </a:schemeClr>
                          </a:solidFill>
                          <a:latin typeface="+mn-lt"/>
                          <a:ea typeface="+mn-ea"/>
                          <a:cs typeface="+mn-cs"/>
                        </a:rPr>
                        <a:t>2016</a:t>
                      </a:r>
                    </a:p>
                  </a:txBody>
                  <a:tcPr>
                    <a:lnL>
                      <a:noFill/>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11,28%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11,28%</a:t>
                      </a:r>
                    </a:p>
                  </a:txBody>
                  <a:tcPr marL="9525" marR="9525" marT="9525" marB="0" anchor="b">
                    <a:lnL w="12700" cap="flat" cmpd="sng" algn="ctr">
                      <a:noFill/>
                      <a:prstDash val="solid"/>
                      <a:round/>
                      <a:headEnd type="none" w="med" len="med"/>
                      <a:tailEnd type="none" w="med" len="med"/>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7532">
                <a:tc>
                  <a:txBody>
                    <a:bodyPr/>
                    <a:lstStyle/>
                    <a:p>
                      <a:pPr marL="0" algn="ctr" defTabSz="914400" rtl="0" eaLnBrk="1" latinLnBrk="0" hangingPunct="1"/>
                      <a:r>
                        <a:rPr lang="pt-BR" sz="2000" kern="1200" dirty="0">
                          <a:solidFill>
                            <a:schemeClr val="bg2">
                              <a:lumMod val="25000"/>
                            </a:schemeClr>
                          </a:solidFill>
                          <a:latin typeface="+mn-lt"/>
                          <a:ea typeface="+mn-ea"/>
                          <a:cs typeface="+mn-cs"/>
                        </a:rPr>
                        <a:t>2017</a:t>
                      </a:r>
                    </a:p>
                  </a:txBody>
                  <a:tcPr>
                    <a:lnL>
                      <a:noFill/>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6,58%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6,58%</a:t>
                      </a:r>
                    </a:p>
                  </a:txBody>
                  <a:tcPr marL="9525" marR="9525" marT="9525" marB="0" anchor="b">
                    <a:lnL w="12700" cap="flat" cmpd="sng" algn="ctr">
                      <a:noFill/>
                      <a:prstDash val="solid"/>
                      <a:round/>
                      <a:headEnd type="none" w="med" len="med"/>
                      <a:tailEnd type="none" w="med" len="med"/>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7532">
                <a:tc>
                  <a:txBody>
                    <a:bodyPr/>
                    <a:lstStyle/>
                    <a:p>
                      <a:pPr marL="0" algn="ctr" defTabSz="914400" rtl="0" eaLnBrk="1" latinLnBrk="0" hangingPunct="1"/>
                      <a:r>
                        <a:rPr lang="pt-BR" sz="2000" kern="1200" dirty="0">
                          <a:solidFill>
                            <a:schemeClr val="bg2">
                              <a:lumMod val="25000"/>
                            </a:schemeClr>
                          </a:solidFill>
                          <a:latin typeface="+mn-lt"/>
                          <a:ea typeface="+mn-ea"/>
                          <a:cs typeface="+mn-cs"/>
                        </a:rPr>
                        <a:t>2018</a:t>
                      </a:r>
                    </a:p>
                  </a:txBody>
                  <a:tcPr>
                    <a:lnL>
                      <a:noFill/>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2,07%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2,07%</a:t>
                      </a:r>
                    </a:p>
                  </a:txBody>
                  <a:tcPr marL="9525" marR="9525" marT="9525" marB="0" anchor="b">
                    <a:lnL w="12700" cap="flat" cmpd="sng" algn="ctr">
                      <a:noFill/>
                      <a:prstDash val="solid"/>
                      <a:round/>
                      <a:headEnd type="none" w="med" len="med"/>
                      <a:tailEnd type="none" w="med" len="med"/>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7532">
                <a:tc>
                  <a:txBody>
                    <a:bodyPr/>
                    <a:lstStyle/>
                    <a:p>
                      <a:pPr marL="0" algn="ctr" defTabSz="914400" rtl="0" eaLnBrk="1" latinLnBrk="0" hangingPunct="1"/>
                      <a:r>
                        <a:rPr lang="pt-BR" sz="2000" kern="1200" dirty="0">
                          <a:solidFill>
                            <a:schemeClr val="bg2">
                              <a:lumMod val="25000"/>
                            </a:schemeClr>
                          </a:solidFill>
                          <a:latin typeface="+mn-lt"/>
                          <a:ea typeface="+mn-ea"/>
                          <a:cs typeface="+mn-cs"/>
                        </a:rPr>
                        <a:t>2019</a:t>
                      </a:r>
                    </a:p>
                  </a:txBody>
                  <a:tcPr>
                    <a:lnL>
                      <a:noFill/>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3,43%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3,43%</a:t>
                      </a:r>
                    </a:p>
                  </a:txBody>
                  <a:tcPr marL="9525" marR="9525" marT="9525" marB="0" anchor="b">
                    <a:lnL w="12700" cap="flat" cmpd="sng" algn="ctr">
                      <a:noFill/>
                      <a:prstDash val="solid"/>
                      <a:round/>
                      <a:headEnd type="none" w="med" len="med"/>
                      <a:tailEnd type="none" w="med" len="med"/>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7532">
                <a:tc>
                  <a:txBody>
                    <a:bodyPr/>
                    <a:lstStyle/>
                    <a:p>
                      <a:pPr marL="0" algn="ctr" defTabSz="914400" rtl="0" eaLnBrk="1" latinLnBrk="0" hangingPunct="1"/>
                      <a:r>
                        <a:rPr lang="pt-BR" sz="2000" kern="1200" dirty="0">
                          <a:solidFill>
                            <a:schemeClr val="bg2">
                              <a:lumMod val="25000"/>
                            </a:schemeClr>
                          </a:solidFill>
                          <a:latin typeface="+mn-lt"/>
                          <a:ea typeface="+mn-ea"/>
                          <a:cs typeface="+mn-cs"/>
                        </a:rPr>
                        <a:t>2020</a:t>
                      </a:r>
                    </a:p>
                  </a:txBody>
                  <a:tcPr>
                    <a:lnL>
                      <a:noFill/>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4,48%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4,48%</a:t>
                      </a:r>
                    </a:p>
                  </a:txBody>
                  <a:tcPr marL="9525" marR="9525" marT="9525" marB="0" anchor="b">
                    <a:lnL w="12700" cap="flat" cmpd="sng" algn="ctr">
                      <a:noFill/>
                      <a:prstDash val="solid"/>
                      <a:round/>
                      <a:headEnd type="none" w="med" len="med"/>
                      <a:tailEnd type="none" w="med" len="med"/>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0677619"/>
                  </a:ext>
                </a:extLst>
              </a:tr>
              <a:tr h="327532">
                <a:tc>
                  <a:txBody>
                    <a:bodyPr/>
                    <a:lstStyle/>
                    <a:p>
                      <a:pPr marL="0" algn="ctr" defTabSz="914400" rtl="0" eaLnBrk="1" latinLnBrk="0" hangingPunct="1"/>
                      <a:r>
                        <a:rPr lang="pt-BR" sz="2000" kern="1200" dirty="0">
                          <a:solidFill>
                            <a:schemeClr val="bg2">
                              <a:lumMod val="25000"/>
                            </a:schemeClr>
                          </a:solidFill>
                          <a:latin typeface="+mn-lt"/>
                          <a:ea typeface="+mn-ea"/>
                          <a:cs typeface="+mn-cs"/>
                        </a:rPr>
                        <a:t>2021</a:t>
                      </a:r>
                    </a:p>
                  </a:txBody>
                  <a:tcPr>
                    <a:lnL>
                      <a:noFill/>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5,45%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t-BR" sz="2000" kern="1200" dirty="0">
                          <a:solidFill>
                            <a:schemeClr val="bg2">
                              <a:lumMod val="25000"/>
                            </a:schemeClr>
                          </a:solidFill>
                          <a:latin typeface="+mn-lt"/>
                          <a:ea typeface="+mn-ea"/>
                          <a:cs typeface="+mn-cs"/>
                        </a:rPr>
                        <a:t>5,45%</a:t>
                      </a:r>
                    </a:p>
                  </a:txBody>
                  <a:tcPr marL="9525" marR="9525" marT="9525" marB="0" anchor="b">
                    <a:lnL w="12700" cap="flat" cmpd="sng" algn="ctr">
                      <a:noFill/>
                      <a:prstDash val="solid"/>
                      <a:round/>
                      <a:headEnd type="none" w="med" len="med"/>
                      <a:tailEnd type="none" w="med" len="med"/>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0978123"/>
                  </a:ext>
                </a:extLst>
              </a:tr>
            </a:tbl>
          </a:graphicData>
        </a:graphic>
      </p:graphicFrame>
      <p:sp>
        <p:nvSpPr>
          <p:cNvPr id="11" name="Retângulo 10">
            <a:extLst>
              <a:ext uri="{FF2B5EF4-FFF2-40B4-BE49-F238E27FC236}">
                <a16:creationId xmlns:a16="http://schemas.microsoft.com/office/drawing/2014/main" id="{2102C3FA-E3CC-4002-8C99-91003762D37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Tree>
    <p:extLst>
      <p:ext uri="{BB962C8B-B14F-4D97-AF65-F5344CB8AC3E}">
        <p14:creationId xmlns:p14="http://schemas.microsoft.com/office/powerpoint/2010/main" val="386473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8" y="1825624"/>
            <a:ext cx="10474155" cy="4667249"/>
          </a:xfrm>
        </p:spPr>
        <p:txBody>
          <a:bodyPr>
            <a:normAutofit/>
          </a:bodyPr>
          <a:lstStyle/>
          <a:p>
            <a:pPr marL="0" indent="0" algn="just">
              <a:buNone/>
            </a:pPr>
            <a:r>
              <a:rPr lang="pt-BR" sz="2000" dirty="0">
                <a:solidFill>
                  <a:schemeClr val="bg2">
                    <a:lumMod val="25000"/>
                  </a:schemeClr>
                </a:solidFill>
              </a:rPr>
              <a:t>Os beneficiários de pensão por morte serão aqueles que assim forem reconhecidos pela Previdência Social (INSS).</a:t>
            </a:r>
          </a:p>
          <a:p>
            <a:pPr marL="0" indent="0" algn="just">
              <a:buNone/>
            </a:pPr>
            <a:endParaRPr lang="pt-BR" sz="2000" dirty="0">
              <a:solidFill>
                <a:schemeClr val="bg2">
                  <a:lumMod val="25000"/>
                </a:schemeClr>
              </a:solidFill>
            </a:endParaRPr>
          </a:p>
          <a:p>
            <a:pPr marL="0" indent="0" algn="just">
              <a:buNone/>
            </a:pPr>
            <a:endParaRPr lang="pt-BR" sz="2000" dirty="0">
              <a:solidFill>
                <a:schemeClr val="bg2">
                  <a:lumMod val="25000"/>
                </a:schemeClr>
              </a:solidFill>
            </a:endParaRPr>
          </a:p>
          <a:p>
            <a:pPr marL="0" indent="0" algn="just">
              <a:buNone/>
            </a:pPr>
            <a:endParaRPr lang="pt-BR" sz="2000" b="1" i="0" dirty="0">
              <a:solidFill>
                <a:schemeClr val="bg2">
                  <a:lumMod val="25000"/>
                </a:schemeClr>
              </a:solidFill>
              <a:effectLst/>
              <a:cs typeface="Arial" panose="020B0604020202020204" pitchFamily="34" charset="0"/>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QUEM SÃO OS BENEFICIÁRIOS?</a:t>
            </a:r>
            <a:endParaRPr lang="pt-BR" sz="3200" b="1" dirty="0">
              <a:solidFill>
                <a:schemeClr val="accent6">
                  <a:lumMod val="75000"/>
                </a:schemeClr>
              </a:solidFill>
              <a:latin typeface="+mn-lt"/>
            </a:endParaRPr>
          </a:p>
        </p:txBody>
      </p:sp>
      <p:sp>
        <p:nvSpPr>
          <p:cNvPr id="20" name="Retângulo 19">
            <a:extLst>
              <a:ext uri="{FF2B5EF4-FFF2-40B4-BE49-F238E27FC236}">
                <a16:creationId xmlns:a16="http://schemas.microsoft.com/office/drawing/2014/main" id="{14258EF3-3879-498C-87EA-022098C275FD}"/>
              </a:ext>
            </a:extLst>
          </p:cNvPr>
          <p:cNvSpPr/>
          <p:nvPr/>
        </p:nvSpPr>
        <p:spPr>
          <a:xfrm>
            <a:off x="1497601" y="2711004"/>
            <a:ext cx="2330961" cy="30198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1600" b="1" dirty="0">
                <a:solidFill>
                  <a:schemeClr val="bg2">
                    <a:lumMod val="25000"/>
                  </a:schemeClr>
                </a:solidFill>
              </a:rPr>
              <a:t>CÔNJUGE OU COMPANHEIRO(A):</a:t>
            </a:r>
          </a:p>
          <a:p>
            <a:pPr algn="ctr"/>
            <a:r>
              <a:rPr lang="pt-BR" sz="1400" b="1" dirty="0">
                <a:solidFill>
                  <a:schemeClr val="bg2">
                    <a:lumMod val="25000"/>
                  </a:schemeClr>
                </a:solidFill>
              </a:rPr>
              <a:t> </a:t>
            </a:r>
            <a:r>
              <a:rPr lang="pt-BR" sz="1400" dirty="0">
                <a:solidFill>
                  <a:schemeClr val="bg2">
                    <a:lumMod val="25000"/>
                  </a:schemeClr>
                </a:solidFill>
              </a:rPr>
              <a:t>comprovar casamento ou união estável na data em que o segurado faleceu.</a:t>
            </a:r>
          </a:p>
          <a:p>
            <a:pPr algn="ctr"/>
            <a:endParaRPr lang="pt-BR" sz="1400" dirty="0">
              <a:solidFill>
                <a:schemeClr val="bg2">
                  <a:lumMod val="25000"/>
                </a:schemeClr>
              </a:solidFill>
            </a:endParaRPr>
          </a:p>
        </p:txBody>
      </p:sp>
      <p:sp>
        <p:nvSpPr>
          <p:cNvPr id="35" name="Retângulo 34">
            <a:extLst>
              <a:ext uri="{FF2B5EF4-FFF2-40B4-BE49-F238E27FC236}">
                <a16:creationId xmlns:a16="http://schemas.microsoft.com/office/drawing/2014/main" id="{A0802B03-AB13-4D46-9ED0-2C25F6DD109B}"/>
              </a:ext>
            </a:extLst>
          </p:cNvPr>
          <p:cNvSpPr/>
          <p:nvPr/>
        </p:nvSpPr>
        <p:spPr>
          <a:xfrm>
            <a:off x="4044802" y="2711004"/>
            <a:ext cx="2330961" cy="30198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b="1" dirty="0">
                <a:solidFill>
                  <a:schemeClr val="bg2">
                    <a:lumMod val="25000"/>
                  </a:schemeClr>
                </a:solidFill>
              </a:rPr>
              <a:t>FILHOS E EQUIPARADOS:</a:t>
            </a:r>
            <a:br>
              <a:rPr lang="pt-BR" sz="1200" b="1" dirty="0">
                <a:solidFill>
                  <a:schemeClr val="bg2">
                    <a:lumMod val="25000"/>
                  </a:schemeClr>
                </a:solidFill>
              </a:rPr>
            </a:br>
            <a:r>
              <a:rPr lang="pt-BR" sz="1400" dirty="0">
                <a:solidFill>
                  <a:schemeClr val="bg2">
                    <a:lumMod val="25000"/>
                  </a:schemeClr>
                </a:solidFill>
              </a:rPr>
              <a:t>possuir menos de 21 anos de idade, salvo se for inválido ou com deficiência.</a:t>
            </a:r>
          </a:p>
          <a:p>
            <a:pPr algn="ctr"/>
            <a:endParaRPr lang="pt-BR" sz="1400" dirty="0">
              <a:solidFill>
                <a:schemeClr val="bg2">
                  <a:lumMod val="25000"/>
                </a:schemeClr>
              </a:solidFill>
            </a:endParaRPr>
          </a:p>
        </p:txBody>
      </p:sp>
      <p:sp>
        <p:nvSpPr>
          <p:cNvPr id="38" name="Retângulo 37">
            <a:extLst>
              <a:ext uri="{FF2B5EF4-FFF2-40B4-BE49-F238E27FC236}">
                <a16:creationId xmlns:a16="http://schemas.microsoft.com/office/drawing/2014/main" id="{91D8E251-7096-4FC8-B7A3-E4DFE9B6AC89}"/>
              </a:ext>
            </a:extLst>
          </p:cNvPr>
          <p:cNvSpPr/>
          <p:nvPr/>
        </p:nvSpPr>
        <p:spPr>
          <a:xfrm>
            <a:off x="6546000" y="2711004"/>
            <a:ext cx="2330961" cy="30198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b="1" dirty="0">
                <a:solidFill>
                  <a:schemeClr val="bg2">
                    <a:lumMod val="25000"/>
                  </a:schemeClr>
                </a:solidFill>
              </a:rPr>
              <a:t>IRMÃOS:</a:t>
            </a:r>
          </a:p>
          <a:p>
            <a:pPr algn="ctr"/>
            <a:r>
              <a:rPr lang="pt-BR" sz="1400" dirty="0">
                <a:solidFill>
                  <a:schemeClr val="bg2">
                    <a:lumMod val="25000"/>
                  </a:schemeClr>
                </a:solidFill>
              </a:rPr>
              <a:t>dependência econômica e idade inferior a 21 anos, a não ser que seja inválido ou com deficiência.</a:t>
            </a:r>
          </a:p>
          <a:p>
            <a:pPr algn="ctr"/>
            <a:endParaRPr lang="pt-BR" sz="1400" dirty="0">
              <a:solidFill>
                <a:schemeClr val="bg2">
                  <a:lumMod val="25000"/>
                </a:schemeClr>
              </a:solidFill>
            </a:endParaRPr>
          </a:p>
        </p:txBody>
      </p:sp>
      <p:sp>
        <p:nvSpPr>
          <p:cNvPr id="39" name="Retângulo 38">
            <a:extLst>
              <a:ext uri="{FF2B5EF4-FFF2-40B4-BE49-F238E27FC236}">
                <a16:creationId xmlns:a16="http://schemas.microsoft.com/office/drawing/2014/main" id="{498D5BB0-2004-4A87-BB59-9E066F1197B0}"/>
              </a:ext>
            </a:extLst>
          </p:cNvPr>
          <p:cNvSpPr/>
          <p:nvPr/>
        </p:nvSpPr>
        <p:spPr>
          <a:xfrm>
            <a:off x="9036240" y="2711004"/>
            <a:ext cx="2330961" cy="30198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b="1" dirty="0">
                <a:solidFill>
                  <a:schemeClr val="bg2">
                    <a:lumMod val="25000"/>
                  </a:schemeClr>
                </a:solidFill>
              </a:rPr>
              <a:t> PAIS:</a:t>
            </a:r>
            <a:br>
              <a:rPr lang="pt-BR" sz="1000" b="1" dirty="0">
                <a:solidFill>
                  <a:schemeClr val="bg2">
                    <a:lumMod val="25000"/>
                  </a:schemeClr>
                </a:solidFill>
              </a:rPr>
            </a:br>
            <a:r>
              <a:rPr lang="pt-BR" sz="1400" dirty="0">
                <a:solidFill>
                  <a:schemeClr val="bg2">
                    <a:lumMod val="25000"/>
                  </a:schemeClr>
                </a:solidFill>
              </a:rPr>
              <a:t>comprovar dependência econômica.</a:t>
            </a:r>
          </a:p>
          <a:p>
            <a:pPr algn="ctr"/>
            <a:endParaRPr lang="pt-BR" sz="1400" dirty="0">
              <a:solidFill>
                <a:schemeClr val="bg2">
                  <a:lumMod val="25000"/>
                </a:schemeClr>
              </a:solidFill>
            </a:endParaRPr>
          </a:p>
          <a:p>
            <a:pPr algn="ctr"/>
            <a:endParaRPr lang="pt-BR" sz="1400" dirty="0">
              <a:solidFill>
                <a:schemeClr val="bg2">
                  <a:lumMod val="25000"/>
                </a:schemeClr>
              </a:solidFill>
            </a:endParaRPr>
          </a:p>
          <a:p>
            <a:pPr algn="ctr"/>
            <a:endParaRPr lang="pt-BR" sz="1400" dirty="0">
              <a:solidFill>
                <a:schemeClr val="bg2">
                  <a:lumMod val="25000"/>
                </a:schemeClr>
              </a:solidFill>
            </a:endParaRPr>
          </a:p>
        </p:txBody>
      </p:sp>
      <p:pic>
        <p:nvPicPr>
          <p:cNvPr id="26" name="Imagem 25" descr="Ícone&#10;&#10;Descrição gerada automaticamente">
            <a:extLst>
              <a:ext uri="{FF2B5EF4-FFF2-40B4-BE49-F238E27FC236}">
                <a16:creationId xmlns:a16="http://schemas.microsoft.com/office/drawing/2014/main" id="{0B1EED74-B23F-4D10-94D4-49C2B92D204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648099" y="3041399"/>
            <a:ext cx="1107242" cy="1080000"/>
          </a:xfrm>
          <a:prstGeom prst="rect">
            <a:avLst/>
          </a:prstGeom>
        </p:spPr>
      </p:pic>
      <p:pic>
        <p:nvPicPr>
          <p:cNvPr id="27" name="Imagem 26" descr="Texto, Ícone&#10;&#10;Descrição gerada automaticamente">
            <a:extLst>
              <a:ext uri="{FF2B5EF4-FFF2-40B4-BE49-F238E27FC236}">
                <a16:creationId xmlns:a16="http://schemas.microsoft.com/office/drawing/2014/main" id="{32DC78E0-B3FC-4524-8502-6A7681971837}"/>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069448" y="3041399"/>
            <a:ext cx="1107242" cy="1080000"/>
          </a:xfrm>
          <a:prstGeom prst="rect">
            <a:avLst/>
          </a:prstGeom>
        </p:spPr>
      </p:pic>
      <p:pic>
        <p:nvPicPr>
          <p:cNvPr id="28" name="Imagem 27" descr="Ícone&#10;&#10;Descrição gerada automaticamente">
            <a:extLst>
              <a:ext uri="{FF2B5EF4-FFF2-40B4-BE49-F238E27FC236}">
                <a16:creationId xmlns:a16="http://schemas.microsoft.com/office/drawing/2014/main" id="{5F29E1A1-B80D-4EDC-ADFC-F972AC384714}"/>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656661" y="3041399"/>
            <a:ext cx="1107242" cy="1080000"/>
          </a:xfrm>
          <a:prstGeom prst="rect">
            <a:avLst/>
          </a:prstGeom>
        </p:spPr>
      </p:pic>
      <p:pic>
        <p:nvPicPr>
          <p:cNvPr id="29" name="Imagem 28" descr="Ícone&#10;&#10;Descrição gerada automaticamente">
            <a:extLst>
              <a:ext uri="{FF2B5EF4-FFF2-40B4-BE49-F238E27FC236}">
                <a16:creationId xmlns:a16="http://schemas.microsoft.com/office/drawing/2014/main" id="{79153AD4-0F6B-4AC8-829E-9EB8FC8C32CE}"/>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109460" y="3041399"/>
            <a:ext cx="1107242" cy="1080000"/>
          </a:xfrm>
          <a:prstGeom prst="rect">
            <a:avLst/>
          </a:prstGeom>
        </p:spPr>
      </p:pic>
    </p:spTree>
    <p:extLst>
      <p:ext uri="{BB962C8B-B14F-4D97-AF65-F5344CB8AC3E}">
        <p14:creationId xmlns:p14="http://schemas.microsoft.com/office/powerpoint/2010/main" val="246477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a:extLst>
              <a:ext uri="{FF2B5EF4-FFF2-40B4-BE49-F238E27FC236}">
                <a16:creationId xmlns:a16="http://schemas.microsoft.com/office/drawing/2014/main" id="{AA032658-1240-45D3-B4C4-669C082804B6}"/>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IMPOSTO DE RENDA</a:t>
            </a:r>
            <a:endParaRPr lang="pt-BR" sz="3200" b="1" dirty="0">
              <a:solidFill>
                <a:schemeClr val="accent6">
                  <a:lumMod val="75000"/>
                </a:schemeClr>
              </a:solidFill>
              <a:latin typeface="+mn-lt"/>
            </a:endParaRPr>
          </a:p>
        </p:txBody>
      </p:sp>
      <p:sp>
        <p:nvSpPr>
          <p:cNvPr id="20" name="CaixaDeTexto 19">
            <a:extLst>
              <a:ext uri="{FF2B5EF4-FFF2-40B4-BE49-F238E27FC236}">
                <a16:creationId xmlns:a16="http://schemas.microsoft.com/office/drawing/2014/main" id="{C56266E4-3BAE-482D-963B-09A46E99E5A2}"/>
              </a:ext>
            </a:extLst>
          </p:cNvPr>
          <p:cNvSpPr txBox="1"/>
          <p:nvPr/>
        </p:nvSpPr>
        <p:spPr>
          <a:xfrm>
            <a:off x="1409697" y="4576652"/>
            <a:ext cx="3611647" cy="1154162"/>
          </a:xfrm>
          <a:prstGeom prst="rect">
            <a:avLst/>
          </a:prstGeom>
          <a:noFill/>
        </p:spPr>
        <p:txBody>
          <a:bodyPr wrap="square">
            <a:spAutoFit/>
          </a:bodyPr>
          <a:lstStyle/>
          <a:p>
            <a:r>
              <a:rPr lang="pt-BR" b="1" dirty="0">
                <a:solidFill>
                  <a:schemeClr val="bg2">
                    <a:lumMod val="25000"/>
                  </a:schemeClr>
                </a:solidFill>
                <a:latin typeface="Calibri" pitchFamily="34" charset="0"/>
              </a:rPr>
              <a:t>Igual da Ativa</a:t>
            </a:r>
          </a:p>
          <a:p>
            <a:r>
              <a:rPr lang="pt-BR" sz="1700" dirty="0">
                <a:solidFill>
                  <a:schemeClr val="bg2">
                    <a:lumMod val="25000"/>
                  </a:schemeClr>
                </a:solidFill>
                <a:latin typeface="Calibri" pitchFamily="34" charset="0"/>
              </a:rPr>
              <a:t>Isenção 65 Anos: R$ 1.903,98</a:t>
            </a:r>
          </a:p>
          <a:p>
            <a:r>
              <a:rPr lang="pt-BR" sz="1700" dirty="0">
                <a:solidFill>
                  <a:schemeClr val="bg2">
                    <a:lumMod val="25000"/>
                  </a:schemeClr>
                </a:solidFill>
                <a:latin typeface="Calibri" pitchFamily="34" charset="0"/>
              </a:rPr>
              <a:t>Dedução por Dependente: R$ 189,59</a:t>
            </a:r>
          </a:p>
          <a:p>
            <a:r>
              <a:rPr lang="pt-BR" sz="1700" dirty="0">
                <a:solidFill>
                  <a:schemeClr val="bg2">
                    <a:lumMod val="25000"/>
                  </a:schemeClr>
                </a:solidFill>
                <a:latin typeface="Calibri" pitchFamily="34" charset="0"/>
              </a:rPr>
              <a:t>Permite outras Deduções na DAA</a:t>
            </a:r>
          </a:p>
        </p:txBody>
      </p:sp>
      <p:graphicFrame>
        <p:nvGraphicFramePr>
          <p:cNvPr id="12" name="Tabela 11">
            <a:extLst>
              <a:ext uri="{FF2B5EF4-FFF2-40B4-BE49-F238E27FC236}">
                <a16:creationId xmlns:a16="http://schemas.microsoft.com/office/drawing/2014/main" id="{6AA08D98-4C39-4871-AC83-FC4A00482B33}"/>
              </a:ext>
            </a:extLst>
          </p:cNvPr>
          <p:cNvGraphicFramePr>
            <a:graphicFrameLocks noGrp="1"/>
          </p:cNvGraphicFramePr>
          <p:nvPr>
            <p:extLst>
              <p:ext uri="{D42A27DB-BD31-4B8C-83A1-F6EECF244321}">
                <p14:modId xmlns:p14="http://schemas.microsoft.com/office/powerpoint/2010/main" val="1410079257"/>
              </p:ext>
            </p:extLst>
          </p:nvPr>
        </p:nvGraphicFramePr>
        <p:xfrm>
          <a:off x="1409697" y="1875272"/>
          <a:ext cx="7473045" cy="2336727"/>
        </p:xfrm>
        <a:graphic>
          <a:graphicData uri="http://schemas.openxmlformats.org/drawingml/2006/table">
            <a:tbl>
              <a:tblPr firstRow="1" firstCol="1" bandRow="1">
                <a:tableStyleId>{D27102A9-8310-4765-A935-A1911B00CA55}</a:tableStyleId>
              </a:tblPr>
              <a:tblGrid>
                <a:gridCol w="2752696">
                  <a:extLst>
                    <a:ext uri="{9D8B030D-6E8A-4147-A177-3AD203B41FA5}">
                      <a16:colId xmlns:a16="http://schemas.microsoft.com/office/drawing/2014/main" val="20000"/>
                    </a:ext>
                  </a:extLst>
                </a:gridCol>
                <a:gridCol w="2603340">
                  <a:extLst>
                    <a:ext uri="{9D8B030D-6E8A-4147-A177-3AD203B41FA5}">
                      <a16:colId xmlns:a16="http://schemas.microsoft.com/office/drawing/2014/main" val="20001"/>
                    </a:ext>
                  </a:extLst>
                </a:gridCol>
                <a:gridCol w="2117009">
                  <a:extLst>
                    <a:ext uri="{9D8B030D-6E8A-4147-A177-3AD203B41FA5}">
                      <a16:colId xmlns:a16="http://schemas.microsoft.com/office/drawing/2014/main" val="20002"/>
                    </a:ext>
                  </a:extLst>
                </a:gridCol>
              </a:tblGrid>
              <a:tr h="340879">
                <a:tc>
                  <a:txBody>
                    <a:bodyPr/>
                    <a:lstStyle/>
                    <a:p>
                      <a:pPr algn="ctr">
                        <a:lnSpc>
                          <a:spcPct val="107000"/>
                        </a:lnSpc>
                        <a:spcAft>
                          <a:spcPts val="800"/>
                        </a:spcAft>
                      </a:pPr>
                      <a:r>
                        <a:rPr lang="pt-BR" sz="1800" b="1" kern="1200" dirty="0">
                          <a:solidFill>
                            <a:schemeClr val="bg1"/>
                          </a:solidFill>
                          <a:latin typeface="+mn-lt"/>
                          <a:ea typeface="Roboto" panose="02000000000000000000" pitchFamily="2" charset="0"/>
                          <a:cs typeface="+mn-cs"/>
                        </a:rPr>
                        <a:t>BASE DE CÁLCULO</a:t>
                      </a:r>
                      <a:br>
                        <a:rPr lang="pt-BR" sz="1800" b="1" kern="1200" dirty="0">
                          <a:solidFill>
                            <a:schemeClr val="bg1"/>
                          </a:solidFill>
                          <a:latin typeface="+mn-lt"/>
                          <a:ea typeface="Roboto" panose="02000000000000000000" pitchFamily="2" charset="0"/>
                          <a:cs typeface="+mn-cs"/>
                        </a:rPr>
                      </a:br>
                      <a:r>
                        <a:rPr lang="pt-BR" sz="1800" b="0" kern="1200" dirty="0">
                          <a:solidFill>
                            <a:schemeClr val="bg1"/>
                          </a:solidFill>
                          <a:latin typeface="+mn-lt"/>
                          <a:ea typeface="Roboto" panose="02000000000000000000" pitchFamily="2" charset="0"/>
                          <a:cs typeface="+mn-cs"/>
                        </a:rPr>
                        <a:t>(R$)</a:t>
                      </a: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rgbClr val="548235"/>
                    </a:solidFill>
                  </a:tcPr>
                </a:tc>
                <a:tc>
                  <a:txBody>
                    <a:bodyPr/>
                    <a:lstStyle/>
                    <a:p>
                      <a:pPr algn="ctr">
                        <a:lnSpc>
                          <a:spcPct val="107000"/>
                        </a:lnSpc>
                        <a:spcAft>
                          <a:spcPts val="800"/>
                        </a:spcAft>
                      </a:pPr>
                      <a:r>
                        <a:rPr lang="pt-BR" sz="1800" b="1" kern="1200" dirty="0">
                          <a:solidFill>
                            <a:schemeClr val="bg1"/>
                          </a:solidFill>
                          <a:latin typeface="+mn-lt"/>
                          <a:ea typeface="Roboto" panose="02000000000000000000" pitchFamily="2" charset="0"/>
                          <a:cs typeface="+mn-cs"/>
                        </a:rPr>
                        <a:t>ALÍQUOTA</a:t>
                      </a:r>
                      <a:br>
                        <a:rPr lang="pt-BR" sz="1800" b="1" kern="1200" dirty="0">
                          <a:solidFill>
                            <a:schemeClr val="bg1"/>
                          </a:solidFill>
                          <a:latin typeface="+mn-lt"/>
                          <a:ea typeface="Roboto" panose="02000000000000000000" pitchFamily="2" charset="0"/>
                          <a:cs typeface="+mn-cs"/>
                        </a:rPr>
                      </a:br>
                      <a:r>
                        <a:rPr lang="pt-BR" sz="1800" b="0" kern="1200" dirty="0">
                          <a:solidFill>
                            <a:schemeClr val="bg1"/>
                          </a:solidFill>
                          <a:latin typeface="+mn-lt"/>
                          <a:ea typeface="Roboto" panose="02000000000000000000" pitchFamily="2" charset="0"/>
                          <a:cs typeface="+mn-cs"/>
                        </a:rPr>
                        <a:t>(%)</a:t>
                      </a: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rgbClr val="548235"/>
                    </a:solidFill>
                  </a:tcPr>
                </a:tc>
                <a:tc>
                  <a:txBody>
                    <a:bodyPr/>
                    <a:lstStyle/>
                    <a:p>
                      <a:pPr algn="ctr">
                        <a:lnSpc>
                          <a:spcPct val="107000"/>
                        </a:lnSpc>
                        <a:spcAft>
                          <a:spcPts val="800"/>
                        </a:spcAft>
                      </a:pPr>
                      <a:r>
                        <a:rPr lang="pt-BR" sz="1800" b="1" kern="1200" dirty="0">
                          <a:solidFill>
                            <a:schemeClr val="bg1"/>
                          </a:solidFill>
                          <a:latin typeface="+mn-lt"/>
                          <a:ea typeface="Roboto" panose="02000000000000000000" pitchFamily="2" charset="0"/>
                          <a:cs typeface="+mn-cs"/>
                        </a:rPr>
                        <a:t>PARCELA A DEDUZIR</a:t>
                      </a:r>
                      <a:br>
                        <a:rPr lang="pt-BR" sz="1800" b="1" kern="1200" dirty="0">
                          <a:solidFill>
                            <a:schemeClr val="bg1"/>
                          </a:solidFill>
                          <a:latin typeface="+mn-lt"/>
                          <a:ea typeface="Roboto" panose="02000000000000000000" pitchFamily="2" charset="0"/>
                          <a:cs typeface="+mn-cs"/>
                        </a:rPr>
                      </a:br>
                      <a:r>
                        <a:rPr lang="pt-BR" sz="1800" b="0" kern="1200" dirty="0">
                          <a:solidFill>
                            <a:schemeClr val="bg1"/>
                          </a:solidFill>
                          <a:latin typeface="+mn-lt"/>
                          <a:ea typeface="Roboto" panose="02000000000000000000" pitchFamily="2" charset="0"/>
                          <a:cs typeface="+mn-cs"/>
                        </a:rPr>
                        <a:t>(R$)</a:t>
                      </a: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10000"/>
                  </a:ext>
                </a:extLst>
              </a:tr>
              <a:tr h="352550">
                <a:tc>
                  <a:txBody>
                    <a:bodyPr/>
                    <a:lstStyle/>
                    <a:p>
                      <a:pPr>
                        <a:lnSpc>
                          <a:spcPct val="107000"/>
                        </a:lnSpc>
                        <a:spcAft>
                          <a:spcPts val="800"/>
                        </a:spcAft>
                      </a:pPr>
                      <a:r>
                        <a:rPr lang="pt-BR" sz="1800" b="0" dirty="0">
                          <a:solidFill>
                            <a:schemeClr val="bg2">
                              <a:lumMod val="25000"/>
                            </a:schemeClr>
                          </a:solidFill>
                          <a:effectLst/>
                          <a:latin typeface="+mn-lt"/>
                        </a:rPr>
                        <a:t>Até 1.903,98</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mpd="sng">
                      <a:noFill/>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t-BR" sz="1800" b="0" dirty="0">
                          <a:solidFill>
                            <a:schemeClr val="bg2">
                              <a:lumMod val="25000"/>
                            </a:schemeClr>
                          </a:solidFill>
                          <a:effectLst/>
                          <a:latin typeface="+mn-lt"/>
                        </a:rPr>
                        <a:t>-</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mpd="sng">
                      <a:noFill/>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t-BR" sz="1800" b="0" dirty="0">
                          <a:solidFill>
                            <a:schemeClr val="bg2">
                              <a:lumMod val="25000"/>
                            </a:schemeClr>
                          </a:solidFill>
                          <a:effectLst/>
                          <a:latin typeface="+mn-lt"/>
                        </a:rPr>
                        <a:t>-</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mpd="sng">
                      <a:noFill/>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550">
                <a:tc>
                  <a:txBody>
                    <a:bodyPr/>
                    <a:lstStyle/>
                    <a:p>
                      <a:pPr>
                        <a:lnSpc>
                          <a:spcPct val="107000"/>
                        </a:lnSpc>
                        <a:spcAft>
                          <a:spcPts val="800"/>
                        </a:spcAft>
                      </a:pPr>
                      <a:r>
                        <a:rPr lang="pt-BR" sz="1800" b="0" dirty="0">
                          <a:solidFill>
                            <a:schemeClr val="bg2">
                              <a:lumMod val="25000"/>
                            </a:schemeClr>
                          </a:solidFill>
                          <a:effectLst/>
                          <a:latin typeface="+mn-lt"/>
                        </a:rPr>
                        <a:t>De 1.903,99 até 2.826,65</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t-BR" sz="1800" b="0" dirty="0">
                          <a:solidFill>
                            <a:schemeClr val="bg2">
                              <a:lumMod val="25000"/>
                            </a:schemeClr>
                          </a:solidFill>
                          <a:effectLst/>
                          <a:latin typeface="+mn-lt"/>
                        </a:rPr>
                        <a:t>7,5</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t-BR" sz="1800" b="0" dirty="0">
                          <a:solidFill>
                            <a:schemeClr val="bg2">
                              <a:lumMod val="25000"/>
                            </a:schemeClr>
                          </a:solidFill>
                          <a:effectLst/>
                          <a:latin typeface="+mn-lt"/>
                        </a:rPr>
                        <a:t>142,80</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550">
                <a:tc>
                  <a:txBody>
                    <a:bodyPr/>
                    <a:lstStyle/>
                    <a:p>
                      <a:pPr>
                        <a:lnSpc>
                          <a:spcPct val="107000"/>
                        </a:lnSpc>
                        <a:spcAft>
                          <a:spcPts val="800"/>
                        </a:spcAft>
                      </a:pPr>
                      <a:r>
                        <a:rPr lang="pt-BR" sz="1800" b="0" dirty="0">
                          <a:solidFill>
                            <a:schemeClr val="bg2">
                              <a:lumMod val="25000"/>
                            </a:schemeClr>
                          </a:solidFill>
                          <a:effectLst/>
                          <a:latin typeface="+mn-lt"/>
                        </a:rPr>
                        <a:t>De 2.826,66 até 3.751,05</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t-BR" sz="1800" b="0" dirty="0">
                          <a:solidFill>
                            <a:schemeClr val="bg2">
                              <a:lumMod val="25000"/>
                            </a:schemeClr>
                          </a:solidFill>
                          <a:effectLst/>
                          <a:latin typeface="+mn-lt"/>
                        </a:rPr>
                        <a:t>15</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t-BR" sz="1800" b="0" dirty="0">
                          <a:solidFill>
                            <a:schemeClr val="bg2">
                              <a:lumMod val="25000"/>
                            </a:schemeClr>
                          </a:solidFill>
                          <a:effectLst/>
                          <a:latin typeface="+mn-lt"/>
                        </a:rPr>
                        <a:t>354,80</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2550">
                <a:tc>
                  <a:txBody>
                    <a:bodyPr/>
                    <a:lstStyle/>
                    <a:p>
                      <a:pPr>
                        <a:lnSpc>
                          <a:spcPct val="107000"/>
                        </a:lnSpc>
                        <a:spcAft>
                          <a:spcPts val="800"/>
                        </a:spcAft>
                      </a:pPr>
                      <a:r>
                        <a:rPr lang="pt-BR" sz="1800" b="0" dirty="0">
                          <a:solidFill>
                            <a:schemeClr val="bg2">
                              <a:lumMod val="25000"/>
                            </a:schemeClr>
                          </a:solidFill>
                          <a:effectLst/>
                          <a:latin typeface="+mn-lt"/>
                        </a:rPr>
                        <a:t>De 3.751,06 até 4.664,68</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t-BR" sz="1800" b="0" dirty="0">
                          <a:solidFill>
                            <a:schemeClr val="bg2">
                              <a:lumMod val="25000"/>
                            </a:schemeClr>
                          </a:solidFill>
                          <a:effectLst/>
                          <a:latin typeface="+mn-lt"/>
                        </a:rPr>
                        <a:t>22,5</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t-BR" sz="1800" b="0" dirty="0">
                          <a:solidFill>
                            <a:schemeClr val="bg2">
                              <a:lumMod val="25000"/>
                            </a:schemeClr>
                          </a:solidFill>
                          <a:effectLst/>
                          <a:latin typeface="+mn-lt"/>
                        </a:rPr>
                        <a:t>636,13</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2550">
                <a:tc>
                  <a:txBody>
                    <a:bodyPr/>
                    <a:lstStyle/>
                    <a:p>
                      <a:pPr>
                        <a:lnSpc>
                          <a:spcPct val="107000"/>
                        </a:lnSpc>
                        <a:spcAft>
                          <a:spcPts val="800"/>
                        </a:spcAft>
                      </a:pPr>
                      <a:r>
                        <a:rPr lang="pt-BR" sz="1800" b="0" dirty="0">
                          <a:solidFill>
                            <a:schemeClr val="bg2">
                              <a:lumMod val="25000"/>
                            </a:schemeClr>
                          </a:solidFill>
                          <a:effectLst/>
                          <a:latin typeface="+mn-lt"/>
                        </a:rPr>
                        <a:t>Acima de 4.664,68</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t-BR" sz="1800" b="0" dirty="0">
                          <a:solidFill>
                            <a:schemeClr val="bg2">
                              <a:lumMod val="25000"/>
                            </a:schemeClr>
                          </a:solidFill>
                          <a:effectLst/>
                          <a:latin typeface="+mn-lt"/>
                        </a:rPr>
                        <a:t>27,5</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t-BR" sz="1800" b="0" dirty="0">
                          <a:solidFill>
                            <a:schemeClr val="bg2">
                              <a:lumMod val="25000"/>
                            </a:schemeClr>
                          </a:solidFill>
                          <a:effectLst/>
                          <a:latin typeface="+mn-lt"/>
                        </a:rPr>
                        <a:t>869,36</a:t>
                      </a:r>
                      <a:endParaRPr lang="pt-BR" sz="1600" b="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1" name="Retângulo 10">
            <a:extLst>
              <a:ext uri="{FF2B5EF4-FFF2-40B4-BE49-F238E27FC236}">
                <a16:creationId xmlns:a16="http://schemas.microsoft.com/office/drawing/2014/main" id="{F64FA091-F11E-425E-B3BC-2FFB01857064}"/>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Tree>
    <p:extLst>
      <p:ext uri="{BB962C8B-B14F-4D97-AF65-F5344CB8AC3E}">
        <p14:creationId xmlns:p14="http://schemas.microsoft.com/office/powerpoint/2010/main" val="347516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Mão de pessoa&#10;&#10;Descrição gerada automaticamente com confiança média">
            <a:extLst>
              <a:ext uri="{FF2B5EF4-FFF2-40B4-BE49-F238E27FC236}">
                <a16:creationId xmlns:a16="http://schemas.microsoft.com/office/drawing/2014/main" id="{11AEBE83-B1CB-4FE2-8476-0BCAE54274C0}"/>
              </a:ext>
            </a:extLst>
          </p:cNvPr>
          <p:cNvPicPr>
            <a:picLocks noChangeAspect="1"/>
          </p:cNvPicPr>
          <p:nvPr/>
        </p:nvPicPr>
        <p:blipFill rotWithShape="1">
          <a:blip r:embed="rId2">
            <a:extLst>
              <a:ext uri="{28A0092B-C50C-407E-A947-70E740481C1C}">
                <a14:useLocalDpi xmlns:a14="http://schemas.microsoft.com/office/drawing/2010/main" val="0"/>
              </a:ext>
            </a:extLst>
          </a:blip>
          <a:srcRect l="15147" r="21813"/>
          <a:stretch/>
        </p:blipFill>
        <p:spPr>
          <a:xfrm>
            <a:off x="6513718" y="-4817"/>
            <a:ext cx="2885959" cy="3064423"/>
          </a:xfrm>
          <a:prstGeom prst="rect">
            <a:avLst/>
          </a:prstGeom>
        </p:spPr>
      </p:pic>
      <p:graphicFrame>
        <p:nvGraphicFramePr>
          <p:cNvPr id="10" name="Tabela 12">
            <a:extLst>
              <a:ext uri="{FF2B5EF4-FFF2-40B4-BE49-F238E27FC236}">
                <a16:creationId xmlns:a16="http://schemas.microsoft.com/office/drawing/2014/main" id="{FDA30F58-0035-4114-91C4-3447A5E363B3}"/>
              </a:ext>
            </a:extLst>
          </p:cNvPr>
          <p:cNvGraphicFramePr>
            <a:graphicFrameLocks noGrp="1"/>
          </p:cNvGraphicFramePr>
          <p:nvPr>
            <p:extLst>
              <p:ext uri="{D42A27DB-BD31-4B8C-83A1-F6EECF244321}">
                <p14:modId xmlns:p14="http://schemas.microsoft.com/office/powerpoint/2010/main" val="3108429418"/>
              </p:ext>
            </p:extLst>
          </p:nvPr>
        </p:nvGraphicFramePr>
        <p:xfrm>
          <a:off x="885482" y="0"/>
          <a:ext cx="11292004" cy="6492871"/>
        </p:xfrm>
        <a:graphic>
          <a:graphicData uri="http://schemas.openxmlformats.org/drawingml/2006/table">
            <a:tbl>
              <a:tblPr firstRow="1" bandRow="1">
                <a:tableStyleId>{5C22544A-7EE6-4342-B048-85BDC9FD1C3A}</a:tableStyleId>
              </a:tblPr>
              <a:tblGrid>
                <a:gridCol w="2823001">
                  <a:extLst>
                    <a:ext uri="{9D8B030D-6E8A-4147-A177-3AD203B41FA5}">
                      <a16:colId xmlns:a16="http://schemas.microsoft.com/office/drawing/2014/main" val="713230733"/>
                    </a:ext>
                  </a:extLst>
                </a:gridCol>
                <a:gridCol w="2823001">
                  <a:extLst>
                    <a:ext uri="{9D8B030D-6E8A-4147-A177-3AD203B41FA5}">
                      <a16:colId xmlns:a16="http://schemas.microsoft.com/office/drawing/2014/main" val="1565332150"/>
                    </a:ext>
                  </a:extLst>
                </a:gridCol>
                <a:gridCol w="2823001">
                  <a:extLst>
                    <a:ext uri="{9D8B030D-6E8A-4147-A177-3AD203B41FA5}">
                      <a16:colId xmlns:a16="http://schemas.microsoft.com/office/drawing/2014/main" val="2080446610"/>
                    </a:ext>
                  </a:extLst>
                </a:gridCol>
                <a:gridCol w="2823001">
                  <a:extLst>
                    <a:ext uri="{9D8B030D-6E8A-4147-A177-3AD203B41FA5}">
                      <a16:colId xmlns:a16="http://schemas.microsoft.com/office/drawing/2014/main" val="3751530162"/>
                    </a:ext>
                  </a:extLst>
                </a:gridCol>
              </a:tblGrid>
              <a:tr h="3050627">
                <a:tc>
                  <a:txBody>
                    <a:bodyPr/>
                    <a:lstStyle/>
                    <a:p>
                      <a:pPr algn="ctr"/>
                      <a:r>
                        <a:rPr lang="pt-BR" sz="1800" b="1" dirty="0">
                          <a:solidFill>
                            <a:schemeClr val="bg2">
                              <a:lumMod val="25000"/>
                            </a:schemeClr>
                          </a:solidFill>
                        </a:rPr>
                        <a:t>ATÉ</a:t>
                      </a:r>
                      <a:r>
                        <a:rPr lang="pt-BR" sz="3600" b="1" dirty="0">
                          <a:solidFill>
                            <a:schemeClr val="bg2">
                              <a:lumMod val="25000"/>
                            </a:schemeClr>
                          </a:solidFill>
                        </a:rPr>
                        <a:t> 45 DIAS</a:t>
                      </a:r>
                    </a:p>
                    <a:p>
                      <a:pPr marL="0" marR="0" lvl="0" indent="0" algn="ctr" defTabSz="914400" rtl="0" eaLnBrk="1" fontAlgn="auto" latinLnBrk="0" hangingPunct="1">
                        <a:lnSpc>
                          <a:spcPct val="100000"/>
                        </a:lnSpc>
                        <a:spcBef>
                          <a:spcPts val="0"/>
                        </a:spcBef>
                        <a:spcAft>
                          <a:spcPts val="0"/>
                        </a:spcAft>
                        <a:buClrTx/>
                        <a:buSzTx/>
                        <a:buFontTx/>
                        <a:buNone/>
                        <a:tabLst/>
                        <a:defRPr/>
                      </a:pPr>
                      <a:br>
                        <a:rPr lang="pt-BR" sz="1200" b="1" dirty="0">
                          <a:solidFill>
                            <a:srgbClr val="548235"/>
                          </a:solidFill>
                        </a:rPr>
                      </a:br>
                      <a:r>
                        <a:rPr lang="pt-BR" sz="1200" b="1" dirty="0">
                          <a:solidFill>
                            <a:srgbClr val="548235"/>
                          </a:solidFill>
                        </a:rPr>
                        <a:t>PRAZO MÁXIMO DE CONCESSÃO DO BENEFÍCIO DA REAL GRANDEZA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pt-BR" sz="3600" b="1" kern="1200" dirty="0">
                          <a:solidFill>
                            <a:schemeClr val="bg1"/>
                          </a:solidFill>
                          <a:latin typeface="+mn-lt"/>
                          <a:ea typeface="+mn-ea"/>
                          <a:cs typeface="+mn-cs"/>
                        </a:rPr>
                        <a:t>1 DIA </a:t>
                      </a:r>
                      <a:r>
                        <a:rPr lang="pt-BR" sz="1800" b="1" kern="1200" dirty="0">
                          <a:solidFill>
                            <a:schemeClr val="bg1"/>
                          </a:solidFill>
                          <a:latin typeface="+mn-lt"/>
                          <a:ea typeface="+mn-ea"/>
                          <a:cs typeface="+mn-cs"/>
                        </a:rPr>
                        <a:t>APÓS O DESLIGAMENTO</a:t>
                      </a:r>
                      <a:br>
                        <a:rPr lang="pt-BR" sz="1600" b="1" kern="1200" dirty="0">
                          <a:solidFill>
                            <a:schemeClr val="bg2">
                              <a:lumMod val="25000"/>
                            </a:schemeClr>
                          </a:solidFill>
                          <a:latin typeface="+mn-lt"/>
                          <a:ea typeface="+mn-ea"/>
                          <a:cs typeface="+mn-cs"/>
                        </a:rPr>
                      </a:br>
                      <a:br>
                        <a:rPr lang="pt-BR" sz="1600" b="1" kern="1200" dirty="0">
                          <a:solidFill>
                            <a:schemeClr val="bg2">
                              <a:lumMod val="25000"/>
                            </a:schemeClr>
                          </a:solidFill>
                          <a:latin typeface="+mn-lt"/>
                          <a:ea typeface="+mn-ea"/>
                          <a:cs typeface="+mn-cs"/>
                        </a:rPr>
                      </a:br>
                      <a:r>
                        <a:rPr lang="pt-BR" sz="1200" b="1" kern="1200" dirty="0">
                          <a:solidFill>
                            <a:srgbClr val="92D050"/>
                          </a:solidFill>
                          <a:latin typeface="+mn-lt"/>
                          <a:ea typeface="+mn-ea"/>
                          <a:cs typeface="+mn-cs"/>
                        </a:rPr>
                        <a:t>DATA DO INÍCIO DO BENEFÍCIO</a:t>
                      </a:r>
                      <a:endParaRPr lang="pt-BR" sz="1100" b="1" kern="1200" dirty="0">
                        <a:solidFill>
                          <a:srgbClr val="92D050"/>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lgn="ctr"/>
                      <a:endParaRPr lang="pt-BR" sz="1200" b="1" kern="1200" dirty="0">
                        <a:solidFill>
                          <a:srgbClr val="548235"/>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chemeClr val="bg1"/>
                          </a:solidFill>
                          <a:effectLst/>
                          <a:uLnTx/>
                          <a:uFillTx/>
                          <a:latin typeface="+mn-lt"/>
                          <a:ea typeface="+mn-ea"/>
                          <a:cs typeface="+mn-cs"/>
                        </a:rPr>
                        <a:t>DATADOS</a:t>
                      </a:r>
                      <a:r>
                        <a:rPr kumimoji="0" lang="pt-BR" sz="2400" b="1" i="0" u="none" strike="noStrike" kern="1200" cap="none" spc="0" normalizeH="0" baseline="0" noProof="0" dirty="0">
                          <a:ln>
                            <a:noFill/>
                          </a:ln>
                          <a:solidFill>
                            <a:schemeClr val="bg1"/>
                          </a:solidFill>
                          <a:effectLst/>
                          <a:uLnTx/>
                          <a:uFillTx/>
                          <a:latin typeface="+mn-lt"/>
                          <a:ea typeface="+mn-ea"/>
                          <a:cs typeface="+mn-cs"/>
                        </a:rPr>
                        <a:t>, </a:t>
                      </a:r>
                      <a:r>
                        <a:rPr kumimoji="0" lang="pt-BR" sz="2800" b="1" i="0" u="none" strike="noStrike" kern="1200" cap="none" spc="0" normalizeH="0" baseline="0" noProof="0" dirty="0">
                          <a:ln>
                            <a:noFill/>
                          </a:ln>
                          <a:solidFill>
                            <a:schemeClr val="bg1"/>
                          </a:solidFill>
                          <a:effectLst/>
                          <a:uLnTx/>
                          <a:uFillTx/>
                          <a:latin typeface="+mn-lt"/>
                          <a:ea typeface="+mn-ea"/>
                          <a:cs typeface="+mn-cs"/>
                        </a:rPr>
                        <a:t>ASSINADOS</a:t>
                      </a:r>
                      <a:r>
                        <a:rPr kumimoji="0" lang="pt-BR" sz="2400" b="1" i="0" u="none" strike="noStrike" kern="1200" cap="none" spc="0" normalizeH="0" baseline="0" noProof="0" dirty="0">
                          <a:ln>
                            <a:noFill/>
                          </a:ln>
                          <a:solidFill>
                            <a:schemeClr val="bg1"/>
                          </a:solidFill>
                          <a:effectLst/>
                          <a:uLnTx/>
                          <a:uFillTx/>
                          <a:latin typeface="+mn-lt"/>
                          <a:ea typeface="+mn-ea"/>
                          <a:cs typeface="+mn-cs"/>
                        </a:rPr>
                        <a:t> </a:t>
                      </a:r>
                      <a:r>
                        <a:rPr kumimoji="0" lang="pt-BR" sz="1400" b="1" i="0" u="none" strike="noStrike" kern="1200" cap="none" spc="0" normalizeH="0" baseline="0" noProof="0" dirty="0">
                          <a:ln>
                            <a:noFill/>
                          </a:ln>
                          <a:solidFill>
                            <a:schemeClr val="bg1"/>
                          </a:solidFill>
                          <a:effectLst/>
                          <a:uLnTx/>
                          <a:uFillTx/>
                          <a:latin typeface="+mn-lt"/>
                          <a:ea typeface="+mn-ea"/>
                          <a:cs typeface="+mn-cs"/>
                        </a:rPr>
                        <a:t>E</a:t>
                      </a:r>
                      <a:r>
                        <a:rPr kumimoji="0" lang="pt-BR" sz="2400" b="1" i="0" u="none" strike="noStrike" kern="1200" cap="none" spc="0" normalizeH="0" baseline="0" noProof="0" dirty="0">
                          <a:ln>
                            <a:noFill/>
                          </a:ln>
                          <a:solidFill>
                            <a:schemeClr val="bg1"/>
                          </a:solidFill>
                          <a:effectLst/>
                          <a:uLnTx/>
                          <a:uFillTx/>
                          <a:latin typeface="+mn-lt"/>
                          <a:ea typeface="+mn-ea"/>
                          <a:cs typeface="+mn-cs"/>
                        </a:rPr>
                        <a:t> </a:t>
                      </a:r>
                      <a:r>
                        <a:rPr kumimoji="0" lang="pt-BR" sz="2800" b="1" i="0" u="none" strike="noStrike" kern="1200" cap="none" spc="0" normalizeH="0" baseline="0" noProof="0" dirty="0">
                          <a:ln>
                            <a:noFill/>
                          </a:ln>
                          <a:solidFill>
                            <a:schemeClr val="bg1"/>
                          </a:solidFill>
                          <a:effectLst/>
                          <a:uLnTx/>
                          <a:uFillTx/>
                          <a:latin typeface="+mn-lt"/>
                          <a:ea typeface="+mn-ea"/>
                          <a:cs typeface="+mn-cs"/>
                        </a:rPr>
                        <a:t>SEM</a:t>
                      </a:r>
                      <a:r>
                        <a:rPr kumimoji="0" lang="pt-BR" sz="2400" b="1" i="0" u="none" strike="noStrike" kern="1200" cap="none" spc="0" normalizeH="0" baseline="0" noProof="0" dirty="0">
                          <a:ln>
                            <a:noFill/>
                          </a:ln>
                          <a:solidFill>
                            <a:schemeClr val="bg1"/>
                          </a:solidFill>
                          <a:effectLst/>
                          <a:uLnTx/>
                          <a:uFillTx/>
                          <a:latin typeface="+mn-lt"/>
                          <a:ea typeface="+mn-ea"/>
                          <a:cs typeface="+mn-cs"/>
                        </a:rPr>
                        <a:t> </a:t>
                      </a:r>
                      <a:r>
                        <a:rPr kumimoji="0" lang="pt-BR" sz="1400" b="1" i="0" u="none" strike="noStrike" kern="1200" cap="none" spc="0" normalizeH="0" baseline="0" noProof="0" dirty="0">
                          <a:ln>
                            <a:noFill/>
                          </a:ln>
                          <a:solidFill>
                            <a:schemeClr val="bg1"/>
                          </a:solidFill>
                          <a:effectLst/>
                          <a:uLnTx/>
                          <a:uFillTx/>
                          <a:latin typeface="+mn-lt"/>
                          <a:ea typeface="+mn-ea"/>
                          <a:cs typeface="+mn-cs"/>
                        </a:rPr>
                        <a:t>CONTER</a:t>
                      </a:r>
                      <a:r>
                        <a:rPr kumimoji="0" lang="pt-BR" sz="2400" b="1" i="0" u="none" strike="noStrike" kern="1200" cap="none" spc="0" normalizeH="0" baseline="0" noProof="0" dirty="0">
                          <a:ln>
                            <a:noFill/>
                          </a:ln>
                          <a:solidFill>
                            <a:schemeClr val="bg1"/>
                          </a:solidFill>
                          <a:effectLst/>
                          <a:uLnTx/>
                          <a:uFillTx/>
                          <a:latin typeface="+mn-lt"/>
                          <a:ea typeface="+mn-ea"/>
                          <a:cs typeface="+mn-cs"/>
                        </a:rPr>
                        <a:t> </a:t>
                      </a:r>
                      <a:r>
                        <a:rPr kumimoji="0" lang="pt-BR" sz="2800" b="1" i="0" u="none" strike="noStrike" kern="1200" cap="none" spc="0" normalizeH="0" baseline="0" noProof="0" dirty="0">
                          <a:ln>
                            <a:noFill/>
                          </a:ln>
                          <a:solidFill>
                            <a:schemeClr val="bg1"/>
                          </a:solidFill>
                          <a:effectLst/>
                          <a:uLnTx/>
                          <a:uFillTx/>
                          <a:latin typeface="+mn-lt"/>
                          <a:ea typeface="+mn-ea"/>
                          <a:cs typeface="+mn-cs"/>
                        </a:rPr>
                        <a:t>RASURAS</a:t>
                      </a:r>
                      <a:endParaRPr kumimoji="0" lang="pt-BR" sz="12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srgbClr val="92D05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92D050"/>
                          </a:solidFill>
                          <a:effectLst/>
                          <a:uLnTx/>
                          <a:uFillTx/>
                          <a:latin typeface="+mn-lt"/>
                          <a:ea typeface="+mn-ea"/>
                          <a:cs typeface="+mn-cs"/>
                        </a:rPr>
                        <a:t>PREENCHIMENTO DOS FORMULÁRIOS E REQUERIMENTOS</a:t>
                      </a:r>
                    </a:p>
                    <a:p>
                      <a:endParaRPr lang="pt-BR"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2279083004"/>
                  </a:ext>
                </a:extLst>
              </a:tr>
              <a:tr h="3442244">
                <a:tc>
                  <a:txBody>
                    <a:bodyPr/>
                    <a:lstStyle/>
                    <a:p>
                      <a:endParaRPr lang="pt-B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E7E6E6">
                              <a:lumMod val="25000"/>
                            </a:srgbClr>
                          </a:solidFill>
                          <a:effectLst/>
                          <a:uLnTx/>
                          <a:uFillTx/>
                          <a:latin typeface="+mn-lt"/>
                          <a:ea typeface="+mn-ea"/>
                          <a:cs typeface="+mn-cs"/>
                        </a:rPr>
                        <a:t>PENÚLTIMO DIA </a:t>
                      </a:r>
                      <a:r>
                        <a:rPr kumimoji="0" lang="pt-BR" sz="1800" b="1" i="0" u="none" strike="noStrike" kern="1200" cap="none" spc="0" normalizeH="0" baseline="0" noProof="0" dirty="0">
                          <a:ln>
                            <a:noFill/>
                          </a:ln>
                          <a:solidFill>
                            <a:srgbClr val="E7E6E6">
                              <a:lumMod val="25000"/>
                            </a:srgbClr>
                          </a:solidFill>
                          <a:effectLst/>
                          <a:uLnTx/>
                          <a:uFillTx/>
                          <a:latin typeface="+mn-lt"/>
                          <a:ea typeface="+mn-ea"/>
                          <a:cs typeface="+mn-cs"/>
                        </a:rPr>
                        <a:t>ÚTIL DO MÊS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rgbClr val="E7E6E6">
                            <a:lumMod val="25000"/>
                          </a:srgb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548235"/>
                          </a:solidFill>
                          <a:effectLst/>
                          <a:uLnTx/>
                          <a:uFillTx/>
                          <a:latin typeface="+mn-lt"/>
                          <a:ea typeface="+mn-ea"/>
                          <a:cs typeface="+mn-cs"/>
                        </a:rPr>
                        <a:t>O PAGAMENTO DO BENEFÍCIO SERÁ REALIZADO NA CONTA BANCÁRIA INDICADA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pt-BR" sz="3600" b="1" kern="1200" dirty="0">
                          <a:solidFill>
                            <a:schemeClr val="bg1"/>
                          </a:solidFill>
                          <a:latin typeface="+mn-lt"/>
                          <a:ea typeface="+mn-ea"/>
                          <a:cs typeface="+mn-cs"/>
                        </a:rPr>
                        <a:t>OFÍCIO JUDICIAL </a:t>
                      </a:r>
                      <a:r>
                        <a:rPr lang="pt-BR" sz="1600" b="1" kern="1200" dirty="0">
                          <a:solidFill>
                            <a:schemeClr val="bg1"/>
                          </a:solidFill>
                          <a:latin typeface="+mn-lt"/>
                          <a:ea typeface="+mn-ea"/>
                          <a:cs typeface="+mn-cs"/>
                        </a:rPr>
                        <a:t>ATUALIZADO E ENDEREÇADO À REAL GRANDEZA</a:t>
                      </a:r>
                    </a:p>
                    <a:p>
                      <a:pPr algn="ctr"/>
                      <a:endParaRPr lang="pt-BR" sz="1600" b="1" kern="1200" dirty="0">
                        <a:solidFill>
                          <a:schemeClr val="bg1"/>
                        </a:solidFill>
                        <a:latin typeface="+mn-lt"/>
                        <a:ea typeface="+mn-ea"/>
                        <a:cs typeface="+mn-cs"/>
                      </a:endParaRPr>
                    </a:p>
                    <a:p>
                      <a:pPr algn="ctr"/>
                      <a:r>
                        <a:rPr lang="pt-BR" sz="1200" b="1" kern="1200" dirty="0">
                          <a:solidFill>
                            <a:srgbClr val="92D050"/>
                          </a:solidFill>
                          <a:latin typeface="+mn-lt"/>
                          <a:ea typeface="+mn-ea"/>
                          <a:cs typeface="+mn-cs"/>
                        </a:rPr>
                        <a:t>NECESSÁRIO PARA DESCONTO DE PENSÃO ALIMENTÍCIA NA FOLHA DE PAGAMENTO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8235"/>
                    </a:solidFill>
                  </a:tcPr>
                </a:tc>
                <a:tc>
                  <a:txBody>
                    <a:bodyPr/>
                    <a:lstStyle/>
                    <a:p>
                      <a:pPr marL="0" algn="ctr" defTabSz="914400" rtl="0" eaLnBrk="1" latinLnBrk="0" hangingPunct="1"/>
                      <a:r>
                        <a:rPr lang="pt-BR" sz="2800" b="1" kern="1200" dirty="0">
                          <a:solidFill>
                            <a:schemeClr val="bg2">
                              <a:lumMod val="25000"/>
                            </a:schemeClr>
                          </a:solidFill>
                          <a:latin typeface="+mn-lt"/>
                          <a:ea typeface="+mn-ea"/>
                          <a:cs typeface="+mn-cs"/>
                        </a:rPr>
                        <a:t>APOSENTADORIA </a:t>
                      </a:r>
                      <a:r>
                        <a:rPr lang="pt-BR" sz="1400" b="1" kern="1200" dirty="0">
                          <a:solidFill>
                            <a:schemeClr val="bg2">
                              <a:lumMod val="25000"/>
                            </a:schemeClr>
                          </a:solidFill>
                          <a:latin typeface="+mn-lt"/>
                          <a:ea typeface="+mn-ea"/>
                          <a:cs typeface="+mn-cs"/>
                        </a:rPr>
                        <a:t>ESPECIAL POR </a:t>
                      </a:r>
                      <a:r>
                        <a:rPr lang="pt-BR" sz="2800" b="1" kern="1200" dirty="0">
                          <a:solidFill>
                            <a:schemeClr val="bg2">
                              <a:lumMod val="25000"/>
                            </a:schemeClr>
                          </a:solidFill>
                          <a:latin typeface="+mn-lt"/>
                          <a:ea typeface="+mn-ea"/>
                          <a:cs typeface="+mn-cs"/>
                        </a:rPr>
                        <a:t>ANTECIPAÇÃO </a:t>
                      </a:r>
                      <a:r>
                        <a:rPr lang="pt-BR" sz="1400" b="1" kern="1200" dirty="0">
                          <a:solidFill>
                            <a:schemeClr val="bg2">
                              <a:lumMod val="25000"/>
                            </a:schemeClr>
                          </a:solidFill>
                          <a:latin typeface="+mn-lt"/>
                          <a:ea typeface="+mn-ea"/>
                          <a:cs typeface="+mn-cs"/>
                        </a:rPr>
                        <a:t>DE</a:t>
                      </a:r>
                      <a:r>
                        <a:rPr lang="pt-BR" sz="2800" b="1" kern="1200" dirty="0">
                          <a:solidFill>
                            <a:schemeClr val="bg2">
                              <a:lumMod val="25000"/>
                            </a:schemeClr>
                          </a:solidFill>
                          <a:latin typeface="+mn-lt"/>
                          <a:ea typeface="+mn-ea"/>
                          <a:cs typeface="+mn-cs"/>
                        </a:rPr>
                        <a:t> TUTELA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0981200"/>
                  </a:ext>
                </a:extLst>
              </a:tr>
            </a:tbl>
          </a:graphicData>
        </a:graphic>
      </p:graphicFrame>
      <p:pic>
        <p:nvPicPr>
          <p:cNvPr id="5" name="Imagem 4" descr="Homem com os braços para cima&#10;&#10;Descrição gerada automaticamente com confiança média">
            <a:extLst>
              <a:ext uri="{FF2B5EF4-FFF2-40B4-BE49-F238E27FC236}">
                <a16:creationId xmlns:a16="http://schemas.microsoft.com/office/drawing/2014/main" id="{3A9156DD-8EAA-4779-A8AB-4915C04A20D7}"/>
              </a:ext>
            </a:extLst>
          </p:cNvPr>
          <p:cNvPicPr>
            <a:picLocks noChangeAspect="1"/>
          </p:cNvPicPr>
          <p:nvPr/>
        </p:nvPicPr>
        <p:blipFill rotWithShape="1">
          <a:blip r:embed="rId3">
            <a:extLst>
              <a:ext uri="{28A0092B-C50C-407E-A947-70E740481C1C}">
                <a14:useLocalDpi xmlns:a14="http://schemas.microsoft.com/office/drawing/2010/main" val="0"/>
              </a:ext>
            </a:extLst>
          </a:blip>
          <a:srcRect r="29015"/>
          <a:stretch/>
        </p:blipFill>
        <p:spPr>
          <a:xfrm>
            <a:off x="66560" y="3050775"/>
            <a:ext cx="3654835" cy="3442096"/>
          </a:xfrm>
          <a:prstGeom prst="rect">
            <a:avLst/>
          </a:prstGeom>
        </p:spPr>
      </p:pic>
      <p:sp>
        <p:nvSpPr>
          <p:cNvPr id="4" name="Retângulo 3">
            <a:extLst>
              <a:ext uri="{FF2B5EF4-FFF2-40B4-BE49-F238E27FC236}">
                <a16:creationId xmlns:a16="http://schemas.microsoft.com/office/drawing/2014/main" id="{C12A64A3-201F-4B21-913A-B0A31080FFAB}"/>
              </a:ext>
            </a:extLst>
          </p:cNvPr>
          <p:cNvSpPr/>
          <p:nvPr/>
        </p:nvSpPr>
        <p:spPr>
          <a:xfrm>
            <a:off x="0" y="-2"/>
            <a:ext cx="9000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rot="16200000" flipH="1">
            <a:off x="-2526594" y="3497971"/>
            <a:ext cx="5953185" cy="766876"/>
          </a:xfrm>
        </p:spPr>
        <p:txBody>
          <a:bodyPr>
            <a:normAutofit/>
          </a:bodyPr>
          <a:lstStyle/>
          <a:p>
            <a:pPr algn="r"/>
            <a:r>
              <a:rPr lang="pt-BR" sz="2400" b="1" i="0" dirty="0">
                <a:solidFill>
                  <a:srgbClr val="548235"/>
                </a:solidFill>
                <a:effectLst/>
                <a:latin typeface="+mn-lt"/>
              </a:rPr>
              <a:t>// INFORMAÇÕES IMPORTANTES</a:t>
            </a:r>
            <a:endParaRPr lang="pt-BR" sz="2400" b="1" dirty="0">
              <a:solidFill>
                <a:srgbClr val="548235"/>
              </a:solidFill>
              <a:latin typeface="+mn-lt"/>
            </a:endParaRPr>
          </a:p>
        </p:txBody>
      </p:sp>
      <p:sp>
        <p:nvSpPr>
          <p:cNvPr id="11" name="Retângulo 10">
            <a:extLst>
              <a:ext uri="{FF2B5EF4-FFF2-40B4-BE49-F238E27FC236}">
                <a16:creationId xmlns:a16="http://schemas.microsoft.com/office/drawing/2014/main" id="{3E3AEDA6-2971-41EF-9315-BC925396A3CC}"/>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Tree>
    <p:extLst>
      <p:ext uri="{BB962C8B-B14F-4D97-AF65-F5344CB8AC3E}">
        <p14:creationId xmlns:p14="http://schemas.microsoft.com/office/powerpoint/2010/main" val="2417263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8" y="1825624"/>
            <a:ext cx="3676652" cy="4667249"/>
          </a:xfrm>
        </p:spPr>
        <p:txBody>
          <a:bodyPr>
            <a:normAutofit/>
          </a:bodyPr>
          <a:lstStyle/>
          <a:p>
            <a:pPr marL="0" indent="0" algn="just">
              <a:buNone/>
            </a:pPr>
            <a:r>
              <a:rPr lang="pt-BR" sz="2000" b="1" i="0" dirty="0">
                <a:solidFill>
                  <a:schemeClr val="bg2">
                    <a:lumMod val="25000"/>
                  </a:schemeClr>
                </a:solidFill>
                <a:effectLst/>
                <a:cs typeface="Arial" panose="020B0604020202020204" pitchFamily="34" charset="0"/>
              </a:rPr>
              <a:t>INSTITUTOS</a:t>
            </a:r>
          </a:p>
          <a:p>
            <a:pPr marL="0" indent="0" algn="just">
              <a:buNone/>
            </a:pPr>
            <a:r>
              <a:rPr lang="pt-BR" sz="2000" i="0" dirty="0">
                <a:solidFill>
                  <a:schemeClr val="bg2">
                    <a:lumMod val="25000"/>
                  </a:schemeClr>
                </a:solidFill>
                <a:effectLst/>
                <a:cs typeface="Arial" panose="020B0604020202020204" pitchFamily="34" charset="0"/>
              </a:rPr>
              <a:t>Participantes que se desligarem das patrocinadoras, antes de atingirem os requisitos mínimos aos benefícios oferecidos pelo plano, poderão optar pelos seguintes Institutos em até 60 dias após o recebimento do Extrato encaminhado pela Real Grandeza.</a:t>
            </a:r>
          </a:p>
          <a:p>
            <a:pPr marL="0" indent="0" algn="just">
              <a:buNone/>
            </a:pPr>
            <a:endParaRPr lang="pt-BR" sz="2000" b="1" i="0" dirty="0">
              <a:solidFill>
                <a:schemeClr val="bg2">
                  <a:lumMod val="25000"/>
                </a:schemeClr>
              </a:solidFill>
              <a:effectLst/>
              <a:cs typeface="Arial" panose="020B0604020202020204" pitchFamily="34" charset="0"/>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AINDA NÃO POSSO ME APOSENTAR. O QUE FAZER?</a:t>
            </a:r>
            <a:endParaRPr lang="pt-BR" sz="3200" b="1" dirty="0">
              <a:solidFill>
                <a:schemeClr val="accent6">
                  <a:lumMod val="75000"/>
                </a:schemeClr>
              </a:solidFill>
              <a:latin typeface="+mn-lt"/>
            </a:endParaRPr>
          </a:p>
        </p:txBody>
      </p:sp>
      <p:graphicFrame>
        <p:nvGraphicFramePr>
          <p:cNvPr id="12" name="Tabela 10">
            <a:extLst>
              <a:ext uri="{FF2B5EF4-FFF2-40B4-BE49-F238E27FC236}">
                <a16:creationId xmlns:a16="http://schemas.microsoft.com/office/drawing/2014/main" id="{1B9D200A-57BD-43A2-BC45-CB158C21B688}"/>
              </a:ext>
            </a:extLst>
          </p:cNvPr>
          <p:cNvGraphicFramePr>
            <a:graphicFrameLocks noGrp="1"/>
          </p:cNvGraphicFramePr>
          <p:nvPr>
            <p:extLst>
              <p:ext uri="{D42A27DB-BD31-4B8C-83A1-F6EECF244321}">
                <p14:modId xmlns:p14="http://schemas.microsoft.com/office/powerpoint/2010/main" val="1858977935"/>
              </p:ext>
            </p:extLst>
          </p:nvPr>
        </p:nvGraphicFramePr>
        <p:xfrm>
          <a:off x="5596048" y="2362200"/>
          <a:ext cx="6287800" cy="3891140"/>
        </p:xfrm>
        <a:graphic>
          <a:graphicData uri="http://schemas.openxmlformats.org/drawingml/2006/table">
            <a:tbl>
              <a:tblPr firstRow="1" bandRow="1">
                <a:tableStyleId>{5C22544A-7EE6-4342-B048-85BDC9FD1C3A}</a:tableStyleId>
              </a:tblPr>
              <a:tblGrid>
                <a:gridCol w="1571950">
                  <a:extLst>
                    <a:ext uri="{9D8B030D-6E8A-4147-A177-3AD203B41FA5}">
                      <a16:colId xmlns:a16="http://schemas.microsoft.com/office/drawing/2014/main" val="3471871222"/>
                    </a:ext>
                  </a:extLst>
                </a:gridCol>
                <a:gridCol w="1571950">
                  <a:extLst>
                    <a:ext uri="{9D8B030D-6E8A-4147-A177-3AD203B41FA5}">
                      <a16:colId xmlns:a16="http://schemas.microsoft.com/office/drawing/2014/main" val="4147046648"/>
                    </a:ext>
                  </a:extLst>
                </a:gridCol>
                <a:gridCol w="1571950">
                  <a:extLst>
                    <a:ext uri="{9D8B030D-6E8A-4147-A177-3AD203B41FA5}">
                      <a16:colId xmlns:a16="http://schemas.microsoft.com/office/drawing/2014/main" val="2076786589"/>
                    </a:ext>
                  </a:extLst>
                </a:gridCol>
                <a:gridCol w="1571950">
                  <a:extLst>
                    <a:ext uri="{9D8B030D-6E8A-4147-A177-3AD203B41FA5}">
                      <a16:colId xmlns:a16="http://schemas.microsoft.com/office/drawing/2014/main" val="1738377230"/>
                    </a:ext>
                  </a:extLst>
                </a:gridCol>
              </a:tblGrid>
              <a:tr h="1720540">
                <a:tc>
                  <a:txBody>
                    <a:bodyPr/>
                    <a:lstStyle/>
                    <a:p>
                      <a:pPr algn="ctr"/>
                      <a:r>
                        <a:rPr lang="pt-BR" sz="1800" b="1" dirty="0">
                          <a:solidFill>
                            <a:schemeClr val="bg1"/>
                          </a:solidFill>
                        </a:rPr>
                        <a:t>Benefício Proporcional Diferido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48235"/>
                    </a:solidFill>
                  </a:tcPr>
                </a:tc>
                <a:tc>
                  <a:txBody>
                    <a:bodyPr/>
                    <a:lstStyle/>
                    <a:p>
                      <a:pPr algn="ctr"/>
                      <a:endParaRPr lang="pt-BR" sz="1600" b="1" dirty="0">
                        <a:solidFill>
                          <a:srgbClr val="548235"/>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pt-BR" sz="1800" b="1" dirty="0">
                          <a:solidFill>
                            <a:schemeClr val="bg1"/>
                          </a:solidFill>
                        </a:rPr>
                        <a:t>Resgate</a:t>
                      </a:r>
                      <a:endParaRPr lang="pt-BR" b="1"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482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srgbClr val="E7E6E6">
                            <a:lumMod val="25000"/>
                          </a:srgb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srgbClr val="E7E6E6">
                            <a:lumMod val="25000"/>
                          </a:srgb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srgbClr val="E7E6E6">
                            <a:lumMod val="25000"/>
                          </a:srgb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srgbClr val="E7E6E6">
                            <a:lumMod val="25000"/>
                          </a:srgb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srgbClr val="E7E6E6">
                            <a:lumMod val="25000"/>
                          </a:srgb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srgbClr val="E7E6E6">
                            <a:lumMod val="25000"/>
                          </a:srgb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srgbClr val="E7E6E6">
                            <a:lumMod val="25000"/>
                          </a:srgbClr>
                        </a:solidFill>
                        <a:effectLst/>
                        <a:uLnTx/>
                        <a:uFillTx/>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393940652"/>
                  </a:ext>
                </a:extLst>
              </a:tr>
              <a:tr h="1879460">
                <a:tc>
                  <a:txBody>
                    <a:bodyPr/>
                    <a:lstStyle/>
                    <a:p>
                      <a:pPr algn="ctr"/>
                      <a:endParaRPr lang="pt-BR" sz="1600" b="1" dirty="0">
                        <a:solidFill>
                          <a:srgbClr val="548235"/>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a:solidFill>
                            <a:schemeClr val="bg1"/>
                          </a:solidFill>
                          <a:latin typeface="+mn-lt"/>
                          <a:ea typeface="+mn-ea"/>
                          <a:cs typeface="+mn-cs"/>
                        </a:rPr>
                        <a:t>Portabilidade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8235"/>
                    </a:solidFill>
                  </a:tcPr>
                </a:tc>
                <a:tc>
                  <a:txBody>
                    <a:bodyPr/>
                    <a:lstStyle/>
                    <a:p>
                      <a:endParaRPr lang="pt-BR"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marL="0" algn="ctr" defTabSz="914400" rtl="0" eaLnBrk="1" latinLnBrk="0" hangingPunct="1"/>
                      <a:r>
                        <a:rPr lang="pt-BR" sz="1600" b="1" kern="1200" dirty="0">
                          <a:solidFill>
                            <a:schemeClr val="bg1"/>
                          </a:solidFill>
                          <a:latin typeface="+mn-lt"/>
                          <a:ea typeface="+mn-ea"/>
                          <a:cs typeface="+mn-cs"/>
                        </a:rPr>
                        <a:t>Autopatrocínio</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3371457608"/>
                  </a:ext>
                </a:extLst>
              </a:tr>
            </a:tbl>
          </a:graphicData>
        </a:graphic>
      </p:graphicFrame>
      <p:sp>
        <p:nvSpPr>
          <p:cNvPr id="11" name="Triângulo isósceles 10">
            <a:extLst>
              <a:ext uri="{FF2B5EF4-FFF2-40B4-BE49-F238E27FC236}">
                <a16:creationId xmlns:a16="http://schemas.microsoft.com/office/drawing/2014/main" id="{E81DB6C0-C1FE-47EB-87F7-AD43CD0B9625}"/>
              </a:ext>
            </a:extLst>
          </p:cNvPr>
          <p:cNvSpPr/>
          <p:nvPr/>
        </p:nvSpPr>
        <p:spPr>
          <a:xfrm rot="5400000">
            <a:off x="10223895" y="3331702"/>
            <a:ext cx="348343" cy="19459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riângulo isósceles 12">
            <a:extLst>
              <a:ext uri="{FF2B5EF4-FFF2-40B4-BE49-F238E27FC236}">
                <a16:creationId xmlns:a16="http://schemas.microsoft.com/office/drawing/2014/main" id="{AAEF35D6-B25D-4C91-9C8A-4583AEAA8987}"/>
              </a:ext>
            </a:extLst>
          </p:cNvPr>
          <p:cNvSpPr/>
          <p:nvPr/>
        </p:nvSpPr>
        <p:spPr>
          <a:xfrm rot="5400000">
            <a:off x="7063253" y="3331701"/>
            <a:ext cx="348343" cy="19459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riângulo isósceles 13">
            <a:extLst>
              <a:ext uri="{FF2B5EF4-FFF2-40B4-BE49-F238E27FC236}">
                <a16:creationId xmlns:a16="http://schemas.microsoft.com/office/drawing/2014/main" id="{374453D7-4F4E-4216-9538-4F1E7FA99497}"/>
              </a:ext>
            </a:extLst>
          </p:cNvPr>
          <p:cNvSpPr/>
          <p:nvPr/>
        </p:nvSpPr>
        <p:spPr>
          <a:xfrm rot="16200000" flipH="1">
            <a:off x="6897368" y="5206191"/>
            <a:ext cx="348343" cy="19459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descr="Ícone&#10;&#10;Descrição gerada automaticamente">
            <a:extLst>
              <a:ext uri="{FF2B5EF4-FFF2-40B4-BE49-F238E27FC236}">
                <a16:creationId xmlns:a16="http://schemas.microsoft.com/office/drawing/2014/main" id="{F7855620-FF6E-47A7-A540-321D5321F44D}"/>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079884" y="4853487"/>
            <a:ext cx="900000" cy="900000"/>
          </a:xfrm>
          <a:prstGeom prst="rect">
            <a:avLst/>
          </a:prstGeom>
        </p:spPr>
      </p:pic>
      <p:pic>
        <p:nvPicPr>
          <p:cNvPr id="18" name="Imagem 17" descr="Ícone&#10;&#10;Descrição gerada automaticamente">
            <a:extLst>
              <a:ext uri="{FF2B5EF4-FFF2-40B4-BE49-F238E27FC236}">
                <a16:creationId xmlns:a16="http://schemas.microsoft.com/office/drawing/2014/main" id="{39C1C18C-4406-4C4B-8904-F985AB847BC9}"/>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10723" y="4871758"/>
            <a:ext cx="900000" cy="900000"/>
          </a:xfrm>
          <a:prstGeom prst="rect">
            <a:avLst/>
          </a:prstGeom>
        </p:spPr>
      </p:pic>
      <p:pic>
        <p:nvPicPr>
          <p:cNvPr id="20" name="Imagem 19" descr="Ícone&#10;&#10;Descrição gerada automaticamente">
            <a:extLst>
              <a:ext uri="{FF2B5EF4-FFF2-40B4-BE49-F238E27FC236}">
                <a16:creationId xmlns:a16="http://schemas.microsoft.com/office/drawing/2014/main" id="{6A16B223-E5F4-4131-81A6-93A8FBC80DB3}"/>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651834" y="2804826"/>
            <a:ext cx="900000" cy="900000"/>
          </a:xfrm>
          <a:prstGeom prst="rect">
            <a:avLst/>
          </a:prstGeom>
        </p:spPr>
      </p:pic>
      <p:sp>
        <p:nvSpPr>
          <p:cNvPr id="24" name="Triângulo isósceles 23">
            <a:extLst>
              <a:ext uri="{FF2B5EF4-FFF2-40B4-BE49-F238E27FC236}">
                <a16:creationId xmlns:a16="http://schemas.microsoft.com/office/drawing/2014/main" id="{2052DDE3-EED5-4139-97F5-51190B841CF7}"/>
              </a:ext>
            </a:extLst>
          </p:cNvPr>
          <p:cNvSpPr/>
          <p:nvPr/>
        </p:nvSpPr>
        <p:spPr>
          <a:xfrm rot="16200000" flipH="1">
            <a:off x="10047395" y="5206191"/>
            <a:ext cx="348343" cy="194593"/>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6" name="Imagem 25" descr="Ícone&#10;&#10;Descrição gerada automaticamente">
            <a:extLst>
              <a:ext uri="{FF2B5EF4-FFF2-40B4-BE49-F238E27FC236}">
                <a16:creationId xmlns:a16="http://schemas.microsoft.com/office/drawing/2014/main" id="{12685B28-3339-490C-B3A3-146C38B2D276}"/>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503463" y="2804826"/>
            <a:ext cx="900000" cy="900000"/>
          </a:xfrm>
          <a:prstGeom prst="rect">
            <a:avLst/>
          </a:prstGeom>
        </p:spPr>
      </p:pic>
      <p:sp>
        <p:nvSpPr>
          <p:cNvPr id="27" name="Retângulo 26">
            <a:extLst>
              <a:ext uri="{FF2B5EF4-FFF2-40B4-BE49-F238E27FC236}">
                <a16:creationId xmlns:a16="http://schemas.microsoft.com/office/drawing/2014/main" id="{07E8BFB7-5C6C-4077-A613-FD84C44F0798}"/>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Tree>
    <p:extLst>
      <p:ext uri="{BB962C8B-B14F-4D97-AF65-F5344CB8AC3E}">
        <p14:creationId xmlns:p14="http://schemas.microsoft.com/office/powerpoint/2010/main" val="3907415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áfico 10" descr="Quadrados preenchidos com quadrados pequenos">
            <a:extLst>
              <a:ext uri="{FF2B5EF4-FFF2-40B4-BE49-F238E27FC236}">
                <a16:creationId xmlns:a16="http://schemas.microsoft.com/office/drawing/2014/main" id="{5C51EDBF-CAD2-4417-A241-EDEE77DE99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flipV="1">
            <a:off x="5517632" y="1903660"/>
            <a:ext cx="5671722" cy="5671722"/>
          </a:xfrm>
          <a:prstGeom prst="rect">
            <a:avLst/>
          </a:prstGeom>
        </p:spPr>
      </p:pic>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7" y="1825624"/>
            <a:ext cx="5257803" cy="4667249"/>
          </a:xfrm>
        </p:spPr>
        <p:txBody>
          <a:bodyPr>
            <a:normAutofit/>
          </a:bodyPr>
          <a:lstStyle/>
          <a:p>
            <a:pPr marL="0" indent="0" algn="just">
              <a:buNone/>
            </a:pPr>
            <a:r>
              <a:rPr lang="pt-BR" sz="2000" b="1" i="0" dirty="0">
                <a:solidFill>
                  <a:schemeClr val="bg2">
                    <a:lumMod val="25000"/>
                  </a:schemeClr>
                </a:solidFill>
                <a:effectLst/>
                <a:cs typeface="Arial" panose="020B0604020202020204" pitchFamily="34" charset="0"/>
              </a:rPr>
              <a:t>AUTOPATROCÍNIO</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Mantém vinculado ao Plano com contribuição;</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A opção pelo autopatrocínio permite opção posterior pelo benefício proporcional diferido, portabilidade, resgate ou solicitar o  benefício (após o cumprimento da aposentadoria do INSS); </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Valor: contribuição atual + parte da Patrocinadora. </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Carência: Não há.</a:t>
            </a:r>
          </a:p>
          <a:p>
            <a:pPr algn="just">
              <a:buClr>
                <a:srgbClr val="548235"/>
              </a:buClr>
              <a:buFont typeface="Wingdings" panose="05000000000000000000" pitchFamily="2" charset="2"/>
              <a:buChar char="§"/>
            </a:pPr>
            <a:endParaRPr lang="pt-BR" sz="2000" dirty="0">
              <a:solidFill>
                <a:schemeClr val="bg2">
                  <a:lumMod val="25000"/>
                </a:schemeClr>
              </a:solidFill>
              <a:cs typeface="Arial" panose="020B0604020202020204" pitchFamily="34" charset="0"/>
            </a:endParaRPr>
          </a:p>
          <a:p>
            <a:pPr algn="just">
              <a:buClr>
                <a:srgbClr val="548235"/>
              </a:buClr>
              <a:buFont typeface="Wingdings" panose="05000000000000000000" pitchFamily="2" charset="2"/>
              <a:buChar char="§"/>
            </a:pPr>
            <a:endParaRPr lang="pt-BR" sz="2000" i="0" dirty="0">
              <a:solidFill>
                <a:schemeClr val="bg2">
                  <a:lumMod val="25000"/>
                </a:schemeClr>
              </a:solidFill>
              <a:effectLst/>
              <a:cs typeface="Arial" panose="020B0604020202020204" pitchFamily="34" charset="0"/>
            </a:endParaRPr>
          </a:p>
          <a:p>
            <a:pPr marL="0" indent="0" algn="just">
              <a:buNone/>
            </a:pPr>
            <a:endParaRPr lang="pt-BR" sz="2000" b="1" i="0" dirty="0">
              <a:solidFill>
                <a:schemeClr val="bg2">
                  <a:lumMod val="25000"/>
                </a:schemeClr>
              </a:solidFill>
              <a:effectLst/>
              <a:cs typeface="Arial" panose="020B0604020202020204" pitchFamily="34" charset="0"/>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AINDA NÃO POSSO ME APOSENTAR. O QUE FAZER?</a:t>
            </a:r>
            <a:endParaRPr lang="pt-BR" sz="3200" b="1" dirty="0">
              <a:solidFill>
                <a:schemeClr val="accent6">
                  <a:lumMod val="75000"/>
                </a:schemeClr>
              </a:solidFill>
              <a:latin typeface="+mn-lt"/>
            </a:endParaRPr>
          </a:p>
        </p:txBody>
      </p:sp>
      <p:sp>
        <p:nvSpPr>
          <p:cNvPr id="14" name="Retângulo 13">
            <a:extLst>
              <a:ext uri="{FF2B5EF4-FFF2-40B4-BE49-F238E27FC236}">
                <a16:creationId xmlns:a16="http://schemas.microsoft.com/office/drawing/2014/main" id="{CA697C2D-9D7A-41C1-8D45-94C4A6917310}"/>
              </a:ext>
            </a:extLst>
          </p:cNvPr>
          <p:cNvSpPr/>
          <p:nvPr/>
        </p:nvSpPr>
        <p:spPr>
          <a:xfrm>
            <a:off x="9429516" y="2125592"/>
            <a:ext cx="1826963" cy="16425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descr="Ícone&#10;&#10;Descrição gerada automaticamente">
            <a:extLst>
              <a:ext uri="{FF2B5EF4-FFF2-40B4-BE49-F238E27FC236}">
                <a16:creationId xmlns:a16="http://schemas.microsoft.com/office/drawing/2014/main" id="{7E36C2D4-66FD-4101-A47C-BD17E81F990D}"/>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622997" y="2226866"/>
            <a:ext cx="1440000" cy="1440000"/>
          </a:xfrm>
          <a:prstGeom prst="rect">
            <a:avLst/>
          </a:prstGeom>
        </p:spPr>
      </p:pic>
      <p:sp>
        <p:nvSpPr>
          <p:cNvPr id="15" name="Retângulo 14">
            <a:extLst>
              <a:ext uri="{FF2B5EF4-FFF2-40B4-BE49-F238E27FC236}">
                <a16:creationId xmlns:a16="http://schemas.microsoft.com/office/drawing/2014/main" id="{2D069B69-F425-448E-A78E-2EB266277FBB}"/>
              </a:ext>
            </a:extLst>
          </p:cNvPr>
          <p:cNvSpPr/>
          <p:nvPr/>
        </p:nvSpPr>
        <p:spPr>
          <a:xfrm>
            <a:off x="8034547" y="2557243"/>
            <a:ext cx="421348" cy="3788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F69F5D2A-926E-43DB-8062-B39BEB1D89F1}"/>
              </a:ext>
            </a:extLst>
          </p:cNvPr>
          <p:cNvSpPr/>
          <p:nvPr/>
        </p:nvSpPr>
        <p:spPr>
          <a:xfrm>
            <a:off x="10342997" y="5260315"/>
            <a:ext cx="317574" cy="285518"/>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7C28C55D-D08F-4683-9047-CEBA61BC8E6B}"/>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Tree>
    <p:extLst>
      <p:ext uri="{BB962C8B-B14F-4D97-AF65-F5344CB8AC3E}">
        <p14:creationId xmlns:p14="http://schemas.microsoft.com/office/powerpoint/2010/main" val="418709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rédio alto com janelas de vidro&#10;&#10;Descrição gerada automaticamente">
            <a:extLst>
              <a:ext uri="{FF2B5EF4-FFF2-40B4-BE49-F238E27FC236}">
                <a16:creationId xmlns:a16="http://schemas.microsoft.com/office/drawing/2014/main" id="{47DE31D8-9BB1-4F4F-8D1E-A9931B73E6B2}"/>
              </a:ext>
            </a:extLst>
          </p:cNvPr>
          <p:cNvPicPr>
            <a:picLocks noChangeAspect="1"/>
          </p:cNvPicPr>
          <p:nvPr/>
        </p:nvPicPr>
        <p:blipFill rotWithShape="1">
          <a:blip r:embed="rId2">
            <a:extLst>
              <a:ext uri="{28A0092B-C50C-407E-A947-70E740481C1C}">
                <a14:useLocalDpi xmlns:a14="http://schemas.microsoft.com/office/drawing/2010/main" val="0"/>
              </a:ext>
            </a:extLst>
          </a:blip>
          <a:srcRect r="52973"/>
          <a:stretch/>
        </p:blipFill>
        <p:spPr>
          <a:xfrm>
            <a:off x="9935208" y="3218031"/>
            <a:ext cx="2256792" cy="3274841"/>
          </a:xfrm>
          <a:prstGeom prst="rect">
            <a:avLst/>
          </a:prstGeom>
        </p:spPr>
      </p:pic>
      <p:pic>
        <p:nvPicPr>
          <p:cNvPr id="21" name="Imagem 20" descr="Homem olhando para o lado&#10;&#10;Descrição gerada automaticamente">
            <a:extLst>
              <a:ext uri="{FF2B5EF4-FFF2-40B4-BE49-F238E27FC236}">
                <a16:creationId xmlns:a16="http://schemas.microsoft.com/office/drawing/2014/main" id="{D529D572-8E93-4887-85A2-A00FF54FD13B}"/>
              </a:ext>
            </a:extLst>
          </p:cNvPr>
          <p:cNvPicPr>
            <a:picLocks noChangeAspect="1"/>
          </p:cNvPicPr>
          <p:nvPr/>
        </p:nvPicPr>
        <p:blipFill rotWithShape="1">
          <a:blip r:embed="rId3">
            <a:extLst>
              <a:ext uri="{28A0092B-C50C-407E-A947-70E740481C1C}">
                <a14:useLocalDpi xmlns:a14="http://schemas.microsoft.com/office/drawing/2010/main" val="0"/>
              </a:ext>
            </a:extLst>
          </a:blip>
          <a:srcRect r="34922"/>
          <a:stretch/>
        </p:blipFill>
        <p:spPr>
          <a:xfrm>
            <a:off x="66560" y="3218031"/>
            <a:ext cx="3195255" cy="3264298"/>
          </a:xfrm>
          <a:prstGeom prst="rect">
            <a:avLst/>
          </a:prstGeom>
        </p:spPr>
      </p:pic>
      <p:sp>
        <p:nvSpPr>
          <p:cNvPr id="23" name="Retângulo 22">
            <a:extLst>
              <a:ext uri="{FF2B5EF4-FFF2-40B4-BE49-F238E27FC236}">
                <a16:creationId xmlns:a16="http://schemas.microsoft.com/office/drawing/2014/main" id="{91B9C4C4-1DEB-43B7-915C-0D87A85327E8}"/>
              </a:ext>
            </a:extLst>
          </p:cNvPr>
          <p:cNvSpPr/>
          <p:nvPr/>
        </p:nvSpPr>
        <p:spPr>
          <a:xfrm>
            <a:off x="0" y="-2"/>
            <a:ext cx="9000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a:extLst>
              <a:ext uri="{FF2B5EF4-FFF2-40B4-BE49-F238E27FC236}">
                <a16:creationId xmlns:a16="http://schemas.microsoft.com/office/drawing/2014/main" id="{ADD0AF36-C127-43D9-927A-B32AA0805F96}"/>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rgbClr val="548235"/>
                </a:solidFill>
              </a:rPr>
              <a:t>•</a:t>
            </a:r>
            <a:r>
              <a:rPr lang="pt-BR" sz="1400" dirty="0">
                <a:solidFill>
                  <a:schemeClr val="bg2">
                    <a:lumMod val="25000"/>
                  </a:schemeClr>
                </a:solidFill>
              </a:rPr>
              <a:t> GERÊNCIA DE BENEFÍCIOS PREVIDENCIÁRIOS | REAL GRANDEZA </a:t>
            </a:r>
          </a:p>
        </p:txBody>
      </p:sp>
      <p:sp>
        <p:nvSpPr>
          <p:cNvPr id="27" name="Título 1">
            <a:extLst>
              <a:ext uri="{FF2B5EF4-FFF2-40B4-BE49-F238E27FC236}">
                <a16:creationId xmlns:a16="http://schemas.microsoft.com/office/drawing/2014/main" id="{249449C6-609C-4FA3-AA90-31FE2CC816A1}"/>
              </a:ext>
            </a:extLst>
          </p:cNvPr>
          <p:cNvSpPr>
            <a:spLocks noGrp="1"/>
          </p:cNvSpPr>
          <p:nvPr>
            <p:ph type="title"/>
          </p:nvPr>
        </p:nvSpPr>
        <p:spPr>
          <a:xfrm rot="16200000" flipH="1">
            <a:off x="-2526594" y="3497971"/>
            <a:ext cx="5953185" cy="766876"/>
          </a:xfrm>
        </p:spPr>
        <p:txBody>
          <a:bodyPr>
            <a:normAutofit/>
          </a:bodyPr>
          <a:lstStyle/>
          <a:p>
            <a:pPr algn="r"/>
            <a:r>
              <a:rPr lang="pt-BR" sz="2400" b="1" i="0" dirty="0">
                <a:solidFill>
                  <a:srgbClr val="548235"/>
                </a:solidFill>
                <a:effectLst/>
                <a:latin typeface="+mn-lt"/>
              </a:rPr>
              <a:t>// NÚMEROS DO SETOR </a:t>
            </a:r>
            <a:endParaRPr lang="pt-BR" sz="2400" b="1" dirty="0">
              <a:solidFill>
                <a:srgbClr val="548235"/>
              </a:solidFill>
              <a:latin typeface="+mn-lt"/>
            </a:endParaRPr>
          </a:p>
        </p:txBody>
      </p:sp>
      <p:sp>
        <p:nvSpPr>
          <p:cNvPr id="29" name="CaixaDeTexto 28">
            <a:extLst>
              <a:ext uri="{FF2B5EF4-FFF2-40B4-BE49-F238E27FC236}">
                <a16:creationId xmlns:a16="http://schemas.microsoft.com/office/drawing/2014/main" id="{B83F860B-7D4C-4189-A777-27960C9657F5}"/>
              </a:ext>
            </a:extLst>
          </p:cNvPr>
          <p:cNvSpPr txBox="1"/>
          <p:nvPr/>
        </p:nvSpPr>
        <p:spPr>
          <a:xfrm>
            <a:off x="10629927" y="5487754"/>
            <a:ext cx="1562073" cy="1015663"/>
          </a:xfrm>
          <a:prstGeom prst="rect">
            <a:avLst/>
          </a:prstGeom>
          <a:noFill/>
        </p:spPr>
        <p:txBody>
          <a:bodyPr wrap="square">
            <a:spAutoFit/>
          </a:bodyPr>
          <a:lstStyle/>
          <a:p>
            <a:pPr algn="r"/>
            <a:r>
              <a:rPr lang="pt-BR" sz="1200" dirty="0">
                <a:solidFill>
                  <a:schemeClr val="bg1"/>
                </a:solidFill>
              </a:rPr>
              <a:t>Fonte: PREVIC (Informe Estatístico dez/20) e </a:t>
            </a:r>
            <a:r>
              <a:rPr lang="pt-BR" sz="1200" dirty="0" err="1">
                <a:solidFill>
                  <a:schemeClr val="bg1"/>
                </a:solidFill>
              </a:rPr>
              <a:t>Abrapp</a:t>
            </a:r>
            <a:r>
              <a:rPr lang="pt-BR" sz="1200" dirty="0">
                <a:solidFill>
                  <a:schemeClr val="bg1"/>
                </a:solidFill>
              </a:rPr>
              <a:t> (Consolidado Estatístico dez/20).</a:t>
            </a:r>
          </a:p>
        </p:txBody>
      </p:sp>
      <p:sp>
        <p:nvSpPr>
          <p:cNvPr id="30" name="Triângulo isósceles 29">
            <a:extLst>
              <a:ext uri="{FF2B5EF4-FFF2-40B4-BE49-F238E27FC236}">
                <a16:creationId xmlns:a16="http://schemas.microsoft.com/office/drawing/2014/main" id="{61B3C13A-6498-4E97-9136-48A37D66B9A2}"/>
              </a:ext>
            </a:extLst>
          </p:cNvPr>
          <p:cNvSpPr/>
          <p:nvPr/>
        </p:nvSpPr>
        <p:spPr>
          <a:xfrm flipV="1">
            <a:off x="10825788" y="3204384"/>
            <a:ext cx="601438" cy="343679"/>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Triângulo isósceles 30">
            <a:extLst>
              <a:ext uri="{FF2B5EF4-FFF2-40B4-BE49-F238E27FC236}">
                <a16:creationId xmlns:a16="http://schemas.microsoft.com/office/drawing/2014/main" id="{B98AC6F5-AFAB-447F-9F73-21E44149CE41}"/>
              </a:ext>
            </a:extLst>
          </p:cNvPr>
          <p:cNvSpPr/>
          <p:nvPr/>
        </p:nvSpPr>
        <p:spPr>
          <a:xfrm flipV="1">
            <a:off x="1664774" y="3204383"/>
            <a:ext cx="601438" cy="343679"/>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 name="Imagem 31" descr="Homem com laptop no colo&#10;&#10;Descrição gerada automaticamente">
            <a:extLst>
              <a:ext uri="{FF2B5EF4-FFF2-40B4-BE49-F238E27FC236}">
                <a16:creationId xmlns:a16="http://schemas.microsoft.com/office/drawing/2014/main" id="{882EAA6B-2C70-4B92-AAC0-991EE81C3C50}"/>
              </a:ext>
            </a:extLst>
          </p:cNvPr>
          <p:cNvPicPr>
            <a:picLocks noChangeAspect="1"/>
          </p:cNvPicPr>
          <p:nvPr/>
        </p:nvPicPr>
        <p:blipFill rotWithShape="1">
          <a:blip r:embed="rId4">
            <a:extLst>
              <a:ext uri="{28A0092B-C50C-407E-A947-70E740481C1C}">
                <a14:useLocalDpi xmlns:a14="http://schemas.microsoft.com/office/drawing/2010/main" val="0"/>
              </a:ext>
            </a:extLst>
          </a:blip>
          <a:srcRect l="20802" r="32056"/>
          <a:stretch/>
        </p:blipFill>
        <p:spPr>
          <a:xfrm>
            <a:off x="5420436" y="-4816"/>
            <a:ext cx="2256792" cy="3226580"/>
          </a:xfrm>
          <a:prstGeom prst="rect">
            <a:avLst/>
          </a:prstGeom>
        </p:spPr>
      </p:pic>
      <p:sp>
        <p:nvSpPr>
          <p:cNvPr id="33" name="Triângulo isósceles 32">
            <a:extLst>
              <a:ext uri="{FF2B5EF4-FFF2-40B4-BE49-F238E27FC236}">
                <a16:creationId xmlns:a16="http://schemas.microsoft.com/office/drawing/2014/main" id="{26B666CF-6438-4607-80B2-A67BE86FDCEC}"/>
              </a:ext>
            </a:extLst>
          </p:cNvPr>
          <p:cNvSpPr/>
          <p:nvPr/>
        </p:nvSpPr>
        <p:spPr>
          <a:xfrm>
            <a:off x="6245281" y="2902758"/>
            <a:ext cx="601438" cy="34367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a:extLst>
              <a:ext uri="{FF2B5EF4-FFF2-40B4-BE49-F238E27FC236}">
                <a16:creationId xmlns:a16="http://schemas.microsoft.com/office/drawing/2014/main" id="{9403FA01-A576-43CF-B7EB-BB458C4AC6EB}"/>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graphicFrame>
        <p:nvGraphicFramePr>
          <p:cNvPr id="28" name="Tabela 10">
            <a:extLst>
              <a:ext uri="{FF2B5EF4-FFF2-40B4-BE49-F238E27FC236}">
                <a16:creationId xmlns:a16="http://schemas.microsoft.com/office/drawing/2014/main" id="{CA36ED33-2E98-4868-8AF8-06E830288621}"/>
              </a:ext>
            </a:extLst>
          </p:cNvPr>
          <p:cNvGraphicFramePr>
            <a:graphicFrameLocks noGrp="1"/>
          </p:cNvGraphicFramePr>
          <p:nvPr>
            <p:extLst>
              <p:ext uri="{D42A27DB-BD31-4B8C-83A1-F6EECF244321}">
                <p14:modId xmlns:p14="http://schemas.microsoft.com/office/powerpoint/2010/main" val="793641539"/>
              </p:ext>
            </p:extLst>
          </p:nvPr>
        </p:nvGraphicFramePr>
        <p:xfrm>
          <a:off x="899996" y="2"/>
          <a:ext cx="11292005" cy="6492870"/>
        </p:xfrm>
        <a:graphic>
          <a:graphicData uri="http://schemas.openxmlformats.org/drawingml/2006/table">
            <a:tbl>
              <a:tblPr firstRow="1" bandRow="1">
                <a:tableStyleId>{5C22544A-7EE6-4342-B048-85BDC9FD1C3A}</a:tableStyleId>
              </a:tblPr>
              <a:tblGrid>
                <a:gridCol w="2258401">
                  <a:extLst>
                    <a:ext uri="{9D8B030D-6E8A-4147-A177-3AD203B41FA5}">
                      <a16:colId xmlns:a16="http://schemas.microsoft.com/office/drawing/2014/main" val="3471871222"/>
                    </a:ext>
                  </a:extLst>
                </a:gridCol>
                <a:gridCol w="2258401">
                  <a:extLst>
                    <a:ext uri="{9D8B030D-6E8A-4147-A177-3AD203B41FA5}">
                      <a16:colId xmlns:a16="http://schemas.microsoft.com/office/drawing/2014/main" val="4147046648"/>
                    </a:ext>
                  </a:extLst>
                </a:gridCol>
                <a:gridCol w="2258401">
                  <a:extLst>
                    <a:ext uri="{9D8B030D-6E8A-4147-A177-3AD203B41FA5}">
                      <a16:colId xmlns:a16="http://schemas.microsoft.com/office/drawing/2014/main" val="2076786589"/>
                    </a:ext>
                  </a:extLst>
                </a:gridCol>
                <a:gridCol w="2258401">
                  <a:extLst>
                    <a:ext uri="{9D8B030D-6E8A-4147-A177-3AD203B41FA5}">
                      <a16:colId xmlns:a16="http://schemas.microsoft.com/office/drawing/2014/main" val="1738377230"/>
                    </a:ext>
                  </a:extLst>
                </a:gridCol>
                <a:gridCol w="2258401">
                  <a:extLst>
                    <a:ext uri="{9D8B030D-6E8A-4147-A177-3AD203B41FA5}">
                      <a16:colId xmlns:a16="http://schemas.microsoft.com/office/drawing/2014/main" val="241808986"/>
                    </a:ext>
                  </a:extLst>
                </a:gridCol>
              </a:tblGrid>
              <a:tr h="3225415">
                <a:tc>
                  <a:txBody>
                    <a:bodyPr/>
                    <a:lstStyle/>
                    <a:p>
                      <a:pPr algn="ctr"/>
                      <a:r>
                        <a:rPr lang="pt-BR" sz="5400" dirty="0"/>
                        <a:t>+</a:t>
                      </a:r>
                      <a:r>
                        <a:rPr lang="pt-BR" sz="6000" dirty="0"/>
                        <a:t>3,5</a:t>
                      </a:r>
                    </a:p>
                    <a:p>
                      <a:pPr algn="ctr"/>
                      <a:r>
                        <a:rPr lang="pt-BR" sz="2400" dirty="0"/>
                        <a:t>MILHÕES</a:t>
                      </a:r>
                    </a:p>
                    <a:p>
                      <a:pPr algn="ctr"/>
                      <a:r>
                        <a:rPr lang="pt-BR" sz="1600" b="0" dirty="0">
                          <a:solidFill>
                            <a:srgbClr val="92D050"/>
                          </a:solidFill>
                        </a:rPr>
                        <a:t>PARTICIPANTES ATIVOS E ASSISTIDOS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48235"/>
                    </a:solidFill>
                  </a:tcPr>
                </a:tc>
                <a:tc>
                  <a:txBody>
                    <a:bodyPr/>
                    <a:lstStyle/>
                    <a:p>
                      <a:pPr algn="ctr">
                        <a:tabLst>
                          <a:tab pos="542925" algn="l"/>
                        </a:tabLst>
                      </a:pPr>
                      <a:r>
                        <a:rPr lang="pt-BR" sz="5400" dirty="0">
                          <a:solidFill>
                            <a:schemeClr val="bg2">
                              <a:lumMod val="25000"/>
                            </a:schemeClr>
                          </a:solidFill>
                        </a:rPr>
                        <a:t>+</a:t>
                      </a:r>
                      <a:r>
                        <a:rPr lang="pt-BR" sz="6000" dirty="0">
                          <a:solidFill>
                            <a:schemeClr val="bg2">
                              <a:lumMod val="25000"/>
                            </a:schemeClr>
                          </a:solidFill>
                        </a:rPr>
                        <a:t>3,8</a:t>
                      </a:r>
                    </a:p>
                    <a:p>
                      <a:pPr algn="ctr"/>
                      <a:r>
                        <a:rPr lang="pt-BR" sz="2400" dirty="0">
                          <a:solidFill>
                            <a:schemeClr val="bg2">
                              <a:lumMod val="25000"/>
                            </a:schemeClr>
                          </a:solidFill>
                        </a:rPr>
                        <a:t>MILHÕES</a:t>
                      </a:r>
                    </a:p>
                    <a:p>
                      <a:pPr algn="ctr"/>
                      <a:r>
                        <a:rPr lang="pt-BR" sz="1600" b="0" dirty="0">
                          <a:solidFill>
                            <a:srgbClr val="548235"/>
                          </a:solidFill>
                        </a:rPr>
                        <a:t>DEPENDENTES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pt-BR"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srgbClr val="E7E6E6">
                              <a:lumMod val="25000"/>
                            </a:srgbClr>
                          </a:solidFill>
                          <a:effectLst/>
                          <a:uLnTx/>
                          <a:uFillTx/>
                          <a:latin typeface="+mn-lt"/>
                          <a:ea typeface="+mn-ea"/>
                          <a:cs typeface="+mn-cs"/>
                        </a:rPr>
                        <a:t>3.330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E7E6E6">
                              <a:lumMod val="25000"/>
                            </a:srgbClr>
                          </a:solidFill>
                          <a:effectLst/>
                          <a:uLnTx/>
                          <a:uFillTx/>
                          <a:latin typeface="+mn-lt"/>
                          <a:ea typeface="+mn-ea"/>
                          <a:cs typeface="+mn-cs"/>
                        </a:rPr>
                        <a:t>PATROCINADORAS</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0" kern="1200" noProof="0" dirty="0">
                          <a:solidFill>
                            <a:srgbClr val="548235"/>
                          </a:solidFill>
                          <a:latin typeface="+mn-lt"/>
                          <a:ea typeface="+mn-ea"/>
                          <a:cs typeface="+mn-cs"/>
                        </a:rPr>
                        <a:t>TOTAL DE PATROCINADORES POR NATUREZA JURÍDICA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t-BR" sz="4800" dirty="0">
                          <a:solidFill>
                            <a:schemeClr val="bg1"/>
                          </a:solidFill>
                        </a:rPr>
                        <a:t>295</a:t>
                      </a:r>
                    </a:p>
                    <a:p>
                      <a:pPr algn="ctr"/>
                      <a:r>
                        <a:rPr lang="pt-BR" sz="1800" dirty="0">
                          <a:solidFill>
                            <a:schemeClr val="bg1"/>
                          </a:solidFill>
                        </a:rPr>
                        <a:t>EFPC</a:t>
                      </a:r>
                      <a:endParaRPr lang="pt-BR" sz="1800" b="0" dirty="0">
                        <a:solidFill>
                          <a:srgbClr val="548235"/>
                        </a:solidFill>
                      </a:endParaRPr>
                    </a:p>
                    <a:p>
                      <a:pPr algn="ctr"/>
                      <a:r>
                        <a:rPr lang="pt-BR" sz="1600" b="0" kern="1200" dirty="0">
                          <a:solidFill>
                            <a:srgbClr val="92D050"/>
                          </a:solidFill>
                          <a:latin typeface="+mn-lt"/>
                          <a:ea typeface="+mn-ea"/>
                          <a:cs typeface="+mn-cs"/>
                        </a:rPr>
                        <a:t>ENTIDADES FECHADAS DE PREVIDÊNCIA COMPLEMENTAR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3393940652"/>
                  </a:ext>
                </a:extLst>
              </a:tr>
              <a:tr h="3267455">
                <a:tc>
                  <a:txBody>
                    <a:bodyPr/>
                    <a:lstStyle/>
                    <a:p>
                      <a:pPr algn="ctr"/>
                      <a:endParaRPr lang="pt-BR" sz="1600" dirty="0">
                        <a:solidFill>
                          <a:srgbClr val="548235"/>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schemeClr val="bg1"/>
                          </a:solidFill>
                          <a:effectLst/>
                          <a:uLnTx/>
                          <a:uFillTx/>
                          <a:latin typeface="+mn-lt"/>
                          <a:ea typeface="+mn-ea"/>
                          <a:cs typeface="+mn-cs"/>
                        </a:rPr>
                        <a:t>1,05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chemeClr val="bg1"/>
                          </a:solidFill>
                          <a:effectLst/>
                          <a:uLnTx/>
                          <a:uFillTx/>
                          <a:latin typeface="+mn-lt"/>
                          <a:ea typeface="+mn-ea"/>
                          <a:cs typeface="+mn-cs"/>
                        </a:rPr>
                        <a:t>TRILHÃO</a:t>
                      </a:r>
                      <a:br>
                        <a:rPr kumimoji="0" lang="pt-BR" sz="2400" b="1" i="0" u="none" strike="noStrike" kern="1200" cap="none" spc="0" normalizeH="0" baseline="0" noProof="0" dirty="0">
                          <a:ln>
                            <a:noFill/>
                          </a:ln>
                          <a:solidFill>
                            <a:schemeClr val="bg1"/>
                          </a:solidFill>
                          <a:effectLst/>
                          <a:uLnTx/>
                          <a:uFillTx/>
                          <a:latin typeface="+mn-lt"/>
                          <a:ea typeface="+mn-ea"/>
                          <a:cs typeface="+mn-cs"/>
                        </a:rPr>
                      </a:br>
                      <a:r>
                        <a:rPr kumimoji="0" lang="pt-BR" sz="1600" b="1" i="0" u="none" strike="noStrike" kern="1200" cap="none" spc="0" normalizeH="0" baseline="0" noProof="0" dirty="0">
                          <a:ln>
                            <a:noFill/>
                          </a:ln>
                          <a:solidFill>
                            <a:schemeClr val="bg1"/>
                          </a:solidFill>
                          <a:effectLst/>
                          <a:uLnTx/>
                          <a:uFillTx/>
                          <a:latin typeface="+mn-lt"/>
                          <a:ea typeface="+mn-ea"/>
                          <a:cs typeface="+mn-cs"/>
                        </a:rPr>
                        <a:t>(DEZ/20)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92D050"/>
                          </a:solidFill>
                          <a:effectLst/>
                          <a:uLnTx/>
                          <a:uFillTx/>
                          <a:latin typeface="+mn-lt"/>
                          <a:ea typeface="+mn-ea"/>
                          <a:cs typeface="+mn-cs"/>
                        </a:rPr>
                        <a:t>Patrimônio das EFPC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dirty="0">
                        <a:solidFill>
                          <a:srgbClr val="92D05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8235"/>
                    </a:solidFill>
                  </a:tcPr>
                </a:tc>
                <a:tc>
                  <a:txBody>
                    <a:bodyPr/>
                    <a:lstStyle/>
                    <a:p>
                      <a:pPr algn="ctr"/>
                      <a:r>
                        <a:rPr lang="pt-BR" sz="6000" b="1" dirty="0">
                          <a:solidFill>
                            <a:schemeClr val="bg2">
                              <a:lumMod val="25000"/>
                            </a:schemeClr>
                          </a:solidFill>
                        </a:rPr>
                        <a:t>1.163</a:t>
                      </a:r>
                    </a:p>
                    <a:p>
                      <a:pPr algn="ctr"/>
                      <a:r>
                        <a:rPr lang="pt-BR" sz="2400" b="1" dirty="0">
                          <a:solidFill>
                            <a:schemeClr val="bg2">
                              <a:lumMod val="25000"/>
                            </a:schemeClr>
                          </a:solidFill>
                        </a:rPr>
                        <a:t>PLANOS DE BENEFÍCIOS</a:t>
                      </a:r>
                    </a:p>
                    <a:p>
                      <a:pPr algn="ctr"/>
                      <a:r>
                        <a:rPr lang="pt-BR" sz="1600" b="0" dirty="0">
                          <a:solidFill>
                            <a:srgbClr val="548235"/>
                          </a:solidFill>
                        </a:rPr>
                        <a:t>(INSTITUÍDOS + PATROCINADOS)</a:t>
                      </a:r>
                      <a:endParaRPr lang="pt-BR" sz="1800" b="0" dirty="0">
                        <a:solidFill>
                          <a:srgbClr val="548235"/>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uLnTx/>
                          <a:uFillTx/>
                          <a:latin typeface="+mn-lt"/>
                          <a:ea typeface="+mn-ea"/>
                          <a:cs typeface="+mn-cs"/>
                        </a:rPr>
                        <a:t>14,1%</a:t>
                      </a:r>
                      <a:br>
                        <a:rPr kumimoji="0" lang="pt-BR" sz="6000" b="1" i="0" u="none" strike="noStrike" kern="1200" cap="none" spc="0" normalizeH="0" baseline="0" noProof="0" dirty="0">
                          <a:ln>
                            <a:noFill/>
                          </a:ln>
                          <a:solidFill>
                            <a:prstClr val="white"/>
                          </a:solidFill>
                          <a:effectLst/>
                          <a:uLnTx/>
                          <a:uFillTx/>
                          <a:latin typeface="+mn-lt"/>
                          <a:ea typeface="+mn-ea"/>
                          <a:cs typeface="+mn-cs"/>
                        </a:rPr>
                      </a:br>
                      <a:r>
                        <a:rPr kumimoji="0" lang="pt-BR" sz="2400" b="1" i="0" u="none" strike="noStrike" kern="1200" cap="none" spc="0" normalizeH="0" baseline="0" noProof="0" dirty="0">
                          <a:ln>
                            <a:noFill/>
                          </a:ln>
                          <a:solidFill>
                            <a:prstClr val="white"/>
                          </a:solidFill>
                          <a:effectLst/>
                          <a:uLnTx/>
                          <a:uFillTx/>
                          <a:latin typeface="+mn-lt"/>
                          <a:ea typeface="+mn-ea"/>
                          <a:cs typeface="+mn-cs"/>
                        </a:rPr>
                        <a:t>PIB DO BRASIL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92D050"/>
                          </a:solidFill>
                          <a:effectLst/>
                          <a:uLnTx/>
                          <a:uFillTx/>
                          <a:latin typeface="+mn-lt"/>
                          <a:ea typeface="+mn-ea"/>
                          <a:cs typeface="+mn-cs"/>
                        </a:rPr>
                        <a:t>ATIVOS DAS EFPC</a:t>
                      </a:r>
                      <a:endParaRPr kumimoji="0" lang="pt-BR" sz="1800" b="0" i="0" u="none" strike="noStrike" kern="1200" cap="none" spc="0" normalizeH="0" baseline="0" noProof="0" dirty="0">
                        <a:ln>
                          <a:noFill/>
                        </a:ln>
                        <a:solidFill>
                          <a:srgbClr val="92D050"/>
                        </a:solidFill>
                        <a:effectLst/>
                        <a:uLnTx/>
                        <a:uFillTx/>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8235"/>
                    </a:solidFill>
                  </a:tcPr>
                </a:tc>
                <a:tc>
                  <a:txBody>
                    <a:bodyPr/>
                    <a:lstStyle/>
                    <a:p>
                      <a:endParaRPr lang="pt-BR"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1457608"/>
                  </a:ext>
                </a:extLst>
              </a:tr>
            </a:tbl>
          </a:graphicData>
        </a:graphic>
      </p:graphicFrame>
    </p:spTree>
    <p:extLst>
      <p:ext uri="{BB962C8B-B14F-4D97-AF65-F5344CB8AC3E}">
        <p14:creationId xmlns:p14="http://schemas.microsoft.com/office/powerpoint/2010/main" val="2121689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7" y="1825624"/>
            <a:ext cx="5257803" cy="4667249"/>
          </a:xfrm>
        </p:spPr>
        <p:txBody>
          <a:bodyPr>
            <a:normAutofit/>
          </a:bodyPr>
          <a:lstStyle/>
          <a:p>
            <a:pPr marL="0" indent="0" algn="just">
              <a:buNone/>
            </a:pPr>
            <a:r>
              <a:rPr lang="pt-BR" sz="2000" b="1" i="0" dirty="0">
                <a:solidFill>
                  <a:schemeClr val="bg2">
                    <a:lumMod val="25000"/>
                  </a:schemeClr>
                </a:solidFill>
                <a:effectLst/>
                <a:cs typeface="Arial" panose="020B0604020202020204" pitchFamily="34" charset="0"/>
              </a:rPr>
              <a:t>BENEFÍCIO PROPORCIONAL DIFERIDO</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Mantém vinculado ao Plano sem contribuição;</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O benefício calculado de forma proporcional ao tempo de contribuição na FRG;</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 O benefício será devido a partir da data em que o participante tornar-se elegível ao benefício de aposentadoria do INSS e as demais carências, na forma do regulamento;</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A opção pelo BPD permite opção posterior pela portabilidade,  resgate ou solicitar o benefício FRG.</a:t>
            </a:r>
          </a:p>
          <a:p>
            <a:pPr algn="just">
              <a:buClr>
                <a:srgbClr val="548235"/>
              </a:buClr>
              <a:buFont typeface="Wingdings" panose="05000000000000000000" pitchFamily="2" charset="2"/>
              <a:buChar char="§"/>
            </a:pPr>
            <a:r>
              <a:rPr lang="pt-BR" sz="2000" dirty="0">
                <a:solidFill>
                  <a:schemeClr val="bg2">
                    <a:lumMod val="25000"/>
                  </a:schemeClr>
                </a:solidFill>
                <a:cs typeface="Arial" panose="020B0604020202020204" pitchFamily="34" charset="0"/>
              </a:rPr>
              <a:t>Carência: </a:t>
            </a:r>
            <a:r>
              <a:rPr lang="pt-BR" sz="2000" dirty="0">
                <a:solidFill>
                  <a:schemeClr val="bg2">
                    <a:lumMod val="25000"/>
                  </a:schemeClr>
                </a:solidFill>
              </a:rPr>
              <a:t>3 (três) anos de vinculação ao plano.</a:t>
            </a:r>
            <a:endParaRPr lang="pt-BR" sz="2000" dirty="0">
              <a:solidFill>
                <a:schemeClr val="bg2">
                  <a:lumMod val="25000"/>
                </a:schemeClr>
              </a:solidFill>
              <a:cs typeface="Arial" panose="020B0604020202020204" pitchFamily="34" charset="0"/>
            </a:endParaRPr>
          </a:p>
          <a:p>
            <a:pPr marL="0" indent="0" algn="just">
              <a:buClr>
                <a:srgbClr val="548235"/>
              </a:buClr>
              <a:buNone/>
            </a:pPr>
            <a:endParaRPr lang="pt-BR" sz="2000" i="0" dirty="0">
              <a:solidFill>
                <a:schemeClr val="bg2">
                  <a:lumMod val="25000"/>
                </a:schemeClr>
              </a:solidFill>
              <a:effectLst/>
              <a:cs typeface="Arial" panose="020B0604020202020204" pitchFamily="34" charset="0"/>
            </a:endParaRPr>
          </a:p>
          <a:p>
            <a:pPr marL="0" indent="0" algn="just">
              <a:buNone/>
            </a:pPr>
            <a:endParaRPr lang="pt-BR" sz="2000" b="1" i="0" dirty="0">
              <a:solidFill>
                <a:schemeClr val="bg2">
                  <a:lumMod val="25000"/>
                </a:schemeClr>
              </a:solidFill>
              <a:effectLst/>
              <a:cs typeface="Arial" panose="020B0604020202020204" pitchFamily="34" charset="0"/>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AINDA NÃO POSSO ME APOSENTAR. O QUE FAZER?</a:t>
            </a:r>
            <a:endParaRPr lang="pt-BR" sz="3200" b="1" dirty="0">
              <a:solidFill>
                <a:schemeClr val="accent6">
                  <a:lumMod val="75000"/>
                </a:schemeClr>
              </a:solidFill>
              <a:latin typeface="+mn-lt"/>
            </a:endParaRPr>
          </a:p>
        </p:txBody>
      </p:sp>
      <p:pic>
        <p:nvPicPr>
          <p:cNvPr id="10" name="Gráfico 9" descr="Quadrados preenchidos com quadrados pequenos">
            <a:extLst>
              <a:ext uri="{FF2B5EF4-FFF2-40B4-BE49-F238E27FC236}">
                <a16:creationId xmlns:a16="http://schemas.microsoft.com/office/drawing/2014/main" id="{0704FFD1-9A18-470B-94D1-518F645D2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5517632" y="1903660"/>
            <a:ext cx="5671722" cy="5671722"/>
          </a:xfrm>
          <a:prstGeom prst="rect">
            <a:avLst/>
          </a:prstGeom>
        </p:spPr>
      </p:pic>
      <p:sp>
        <p:nvSpPr>
          <p:cNvPr id="11" name="Retângulo 10">
            <a:extLst>
              <a:ext uri="{FF2B5EF4-FFF2-40B4-BE49-F238E27FC236}">
                <a16:creationId xmlns:a16="http://schemas.microsoft.com/office/drawing/2014/main" id="{C66AE96B-46F2-4F33-BFDE-BAA448E6C176}"/>
              </a:ext>
            </a:extLst>
          </p:cNvPr>
          <p:cNvSpPr/>
          <p:nvPr/>
        </p:nvSpPr>
        <p:spPr>
          <a:xfrm>
            <a:off x="9429516" y="2125592"/>
            <a:ext cx="1826963" cy="16425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B148EF22-E1DB-43A3-9479-D3008DEBA4FB}"/>
              </a:ext>
            </a:extLst>
          </p:cNvPr>
          <p:cNvSpPr/>
          <p:nvPr/>
        </p:nvSpPr>
        <p:spPr>
          <a:xfrm>
            <a:off x="11367201" y="4007976"/>
            <a:ext cx="421348" cy="3788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13" descr="Ícone&#10;&#10;Descrição gerada automaticamente">
            <a:extLst>
              <a:ext uri="{FF2B5EF4-FFF2-40B4-BE49-F238E27FC236}">
                <a16:creationId xmlns:a16="http://schemas.microsoft.com/office/drawing/2014/main" id="{AFCE9431-ABDA-46DA-98E4-7169A739E32F}"/>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622997" y="2226866"/>
            <a:ext cx="1440000" cy="1440000"/>
          </a:xfrm>
          <a:prstGeom prst="rect">
            <a:avLst/>
          </a:prstGeom>
        </p:spPr>
      </p:pic>
      <p:sp>
        <p:nvSpPr>
          <p:cNvPr id="15" name="Retângulo 14">
            <a:extLst>
              <a:ext uri="{FF2B5EF4-FFF2-40B4-BE49-F238E27FC236}">
                <a16:creationId xmlns:a16="http://schemas.microsoft.com/office/drawing/2014/main" id="{B74923A2-D0CE-4E18-B0A5-773063291BF3}"/>
              </a:ext>
            </a:extLst>
          </p:cNvPr>
          <p:cNvSpPr/>
          <p:nvPr/>
        </p:nvSpPr>
        <p:spPr>
          <a:xfrm>
            <a:off x="8224090" y="2636851"/>
            <a:ext cx="317574" cy="285518"/>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0AF0BAF3-625D-4F96-9BD9-8FC3A616FA4B}"/>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Tree>
    <p:extLst>
      <p:ext uri="{BB962C8B-B14F-4D97-AF65-F5344CB8AC3E}">
        <p14:creationId xmlns:p14="http://schemas.microsoft.com/office/powerpoint/2010/main" val="278310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7" y="1825624"/>
            <a:ext cx="5257803" cy="4667249"/>
          </a:xfrm>
        </p:spPr>
        <p:txBody>
          <a:bodyPr>
            <a:normAutofit/>
          </a:bodyPr>
          <a:lstStyle/>
          <a:p>
            <a:pPr marL="0" indent="0" algn="just">
              <a:buNone/>
            </a:pPr>
            <a:r>
              <a:rPr lang="pt-BR" sz="2000" b="1" i="0" dirty="0">
                <a:solidFill>
                  <a:schemeClr val="bg2">
                    <a:lumMod val="25000"/>
                  </a:schemeClr>
                </a:solidFill>
                <a:effectLst/>
                <a:cs typeface="Arial" panose="020B0604020202020204" pitchFamily="34" charset="0"/>
              </a:rPr>
              <a:t>PORTABILIDADE</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Transferir os recursos financeiros correspondentes ao direito acumulado para outro plano de benefícios de caráter previdenciário;</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Extingue-se todas obrigações da Real Grandeza em relação ao participante e seus beneficiários;</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É vedado que os recursos financeiros correspondentes transitem pelos participantes dos planos de benefícios, sob qualquer forma.</a:t>
            </a:r>
            <a:endParaRPr lang="pt-BR" sz="2000" dirty="0">
              <a:solidFill>
                <a:schemeClr val="bg2">
                  <a:lumMod val="25000"/>
                </a:schemeClr>
              </a:solidFill>
              <a:cs typeface="Arial" panose="020B0604020202020204" pitchFamily="34" charset="0"/>
            </a:endParaRP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Carência: </a:t>
            </a:r>
            <a:r>
              <a:rPr lang="pt-BR" sz="2000" dirty="0">
                <a:solidFill>
                  <a:schemeClr val="bg2">
                    <a:lumMod val="25000"/>
                  </a:schemeClr>
                </a:solidFill>
              </a:rPr>
              <a:t>3 (três) anos de vinculação ao plano.</a:t>
            </a:r>
            <a:endParaRPr lang="pt-BR" sz="2000" dirty="0">
              <a:solidFill>
                <a:schemeClr val="bg2">
                  <a:lumMod val="25000"/>
                </a:schemeClr>
              </a:solidFill>
              <a:cs typeface="Arial" panose="020B0604020202020204" pitchFamily="34" charset="0"/>
            </a:endParaRPr>
          </a:p>
          <a:p>
            <a:pPr marL="0" indent="0" algn="just">
              <a:buClr>
                <a:srgbClr val="548235"/>
              </a:buClr>
              <a:buNone/>
            </a:pPr>
            <a:endParaRPr lang="pt-BR" sz="2000" i="0" dirty="0">
              <a:solidFill>
                <a:schemeClr val="bg2">
                  <a:lumMod val="25000"/>
                </a:schemeClr>
              </a:solidFill>
              <a:effectLst/>
              <a:cs typeface="Arial" panose="020B0604020202020204" pitchFamily="34" charset="0"/>
            </a:endParaRPr>
          </a:p>
          <a:p>
            <a:pPr marL="0" indent="0" algn="just">
              <a:buNone/>
            </a:pPr>
            <a:endParaRPr lang="pt-BR" sz="2000" b="1" i="0" dirty="0">
              <a:solidFill>
                <a:schemeClr val="bg2">
                  <a:lumMod val="25000"/>
                </a:schemeClr>
              </a:solidFill>
              <a:effectLst/>
              <a:cs typeface="Arial" panose="020B0604020202020204" pitchFamily="34" charset="0"/>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AINDA NÃO POSSO ME APOSENTAR. O QUE FAZER?</a:t>
            </a:r>
            <a:endParaRPr lang="pt-BR" sz="3200" b="1" dirty="0">
              <a:solidFill>
                <a:schemeClr val="accent6">
                  <a:lumMod val="75000"/>
                </a:schemeClr>
              </a:solidFill>
              <a:latin typeface="+mn-lt"/>
            </a:endParaRPr>
          </a:p>
        </p:txBody>
      </p:sp>
      <p:pic>
        <p:nvPicPr>
          <p:cNvPr id="11" name="Gráfico 10" descr="Quadrados preenchidos com quadrados pequenos">
            <a:extLst>
              <a:ext uri="{FF2B5EF4-FFF2-40B4-BE49-F238E27FC236}">
                <a16:creationId xmlns:a16="http://schemas.microsoft.com/office/drawing/2014/main" id="{136FA4EB-413B-4688-A0C5-AAF383A9F6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5517632" y="1903660"/>
            <a:ext cx="5671722" cy="5671722"/>
          </a:xfrm>
          <a:prstGeom prst="rect">
            <a:avLst/>
          </a:prstGeom>
        </p:spPr>
      </p:pic>
      <p:sp>
        <p:nvSpPr>
          <p:cNvPr id="12" name="Retângulo 11">
            <a:extLst>
              <a:ext uri="{FF2B5EF4-FFF2-40B4-BE49-F238E27FC236}">
                <a16:creationId xmlns:a16="http://schemas.microsoft.com/office/drawing/2014/main" id="{5B650973-8128-4BD6-A0FB-282FCA930907}"/>
              </a:ext>
            </a:extLst>
          </p:cNvPr>
          <p:cNvSpPr/>
          <p:nvPr/>
        </p:nvSpPr>
        <p:spPr>
          <a:xfrm>
            <a:off x="9429516" y="2125592"/>
            <a:ext cx="1826963" cy="16425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34B6D2E9-9B56-4F78-9706-39929BC37464}"/>
              </a:ext>
            </a:extLst>
          </p:cNvPr>
          <p:cNvSpPr/>
          <p:nvPr/>
        </p:nvSpPr>
        <p:spPr>
          <a:xfrm>
            <a:off x="10132323" y="4751689"/>
            <a:ext cx="421348" cy="3788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0AAFA699-EFC3-4BBD-B708-4BBDF8305958}"/>
              </a:ext>
            </a:extLst>
          </p:cNvPr>
          <p:cNvSpPr/>
          <p:nvPr/>
        </p:nvSpPr>
        <p:spPr>
          <a:xfrm>
            <a:off x="8610853" y="2258934"/>
            <a:ext cx="317574" cy="285518"/>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descr="Ícone&#10;&#10;Descrição gerada automaticamente">
            <a:extLst>
              <a:ext uri="{FF2B5EF4-FFF2-40B4-BE49-F238E27FC236}">
                <a16:creationId xmlns:a16="http://schemas.microsoft.com/office/drawing/2014/main" id="{3BFF8DA3-0D57-499D-9578-61779723B0E5}"/>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622997" y="2221009"/>
            <a:ext cx="1440000" cy="1440000"/>
          </a:xfrm>
          <a:prstGeom prst="rect">
            <a:avLst/>
          </a:prstGeom>
        </p:spPr>
      </p:pic>
      <p:sp>
        <p:nvSpPr>
          <p:cNvPr id="17" name="Retângulo 16">
            <a:extLst>
              <a:ext uri="{FF2B5EF4-FFF2-40B4-BE49-F238E27FC236}">
                <a16:creationId xmlns:a16="http://schemas.microsoft.com/office/drawing/2014/main" id="{13CC1284-7963-41D6-AFBB-886D9F1C4C03}"/>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Tree>
    <p:extLst>
      <p:ext uri="{BB962C8B-B14F-4D97-AF65-F5344CB8AC3E}">
        <p14:creationId xmlns:p14="http://schemas.microsoft.com/office/powerpoint/2010/main" val="248102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7" y="1825624"/>
            <a:ext cx="5257803" cy="4667249"/>
          </a:xfrm>
        </p:spPr>
        <p:txBody>
          <a:bodyPr>
            <a:normAutofit/>
          </a:bodyPr>
          <a:lstStyle/>
          <a:p>
            <a:pPr marL="0" indent="0" algn="just">
              <a:buNone/>
            </a:pPr>
            <a:r>
              <a:rPr lang="pt-BR" sz="2000" b="1" i="0" dirty="0">
                <a:solidFill>
                  <a:schemeClr val="bg2">
                    <a:lumMod val="25000"/>
                  </a:schemeClr>
                </a:solidFill>
                <a:effectLst/>
                <a:cs typeface="Arial" panose="020B0604020202020204" pitchFamily="34" charset="0"/>
              </a:rPr>
              <a:t>RESGATE</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Recebimento somente das contribuições do Participante;</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Desligamento do Plano de Benefícios e da cessação do vínculo empregatício com a patrocinadora;</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Renúncia irretratável e definitiva, qualquer outro benefício ou instituto oferecido por este plano, </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Extingue-se todas obrigações da Real Grandeza em relação ao participante e seus beneficiários;</a:t>
            </a:r>
          </a:p>
          <a:p>
            <a:pPr algn="just">
              <a:buClr>
                <a:srgbClr val="548235"/>
              </a:buClr>
              <a:buFont typeface="Wingdings" panose="05000000000000000000" pitchFamily="2" charset="2"/>
              <a:buChar char="§"/>
            </a:pPr>
            <a:r>
              <a:rPr lang="pt-BR" sz="2000" i="0" dirty="0">
                <a:solidFill>
                  <a:schemeClr val="bg2">
                    <a:lumMod val="25000"/>
                  </a:schemeClr>
                </a:solidFill>
                <a:effectLst/>
                <a:cs typeface="Arial" panose="020B0604020202020204" pitchFamily="34" charset="0"/>
              </a:rPr>
              <a:t>Carência: Não há.</a:t>
            </a:r>
            <a:endParaRPr lang="pt-BR" sz="2000" dirty="0">
              <a:solidFill>
                <a:schemeClr val="bg2">
                  <a:lumMod val="25000"/>
                </a:schemeClr>
              </a:solidFill>
              <a:cs typeface="Arial" panose="020B0604020202020204" pitchFamily="34" charset="0"/>
            </a:endParaRPr>
          </a:p>
          <a:p>
            <a:pPr algn="just">
              <a:buClr>
                <a:srgbClr val="548235"/>
              </a:buClr>
              <a:buFont typeface="Wingdings" panose="05000000000000000000" pitchFamily="2" charset="2"/>
              <a:buChar char="§"/>
            </a:pPr>
            <a:endParaRPr lang="pt-BR" sz="2000" i="0" dirty="0">
              <a:solidFill>
                <a:schemeClr val="bg2">
                  <a:lumMod val="25000"/>
                </a:schemeClr>
              </a:solidFill>
              <a:effectLst/>
              <a:cs typeface="Arial" panose="020B0604020202020204" pitchFamily="34" charset="0"/>
            </a:endParaRPr>
          </a:p>
          <a:p>
            <a:pPr marL="0" indent="0" algn="just">
              <a:buNone/>
            </a:pPr>
            <a:endParaRPr lang="pt-BR" sz="2000" b="1" i="0" dirty="0">
              <a:solidFill>
                <a:schemeClr val="bg2">
                  <a:lumMod val="25000"/>
                </a:schemeClr>
              </a:solidFill>
              <a:effectLst/>
              <a:cs typeface="Arial" panose="020B0604020202020204" pitchFamily="34" charset="0"/>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AINDA NÃO POSSO ME APOSENTAR. O QUE FAZER?</a:t>
            </a:r>
            <a:endParaRPr lang="pt-BR" sz="3200" b="1" dirty="0">
              <a:solidFill>
                <a:schemeClr val="accent6">
                  <a:lumMod val="75000"/>
                </a:schemeClr>
              </a:solidFill>
              <a:latin typeface="+mn-lt"/>
            </a:endParaRPr>
          </a:p>
        </p:txBody>
      </p:sp>
      <p:pic>
        <p:nvPicPr>
          <p:cNvPr id="11" name="Gráfico 10" descr="Quadrados preenchidos com quadrados pequenos">
            <a:extLst>
              <a:ext uri="{FF2B5EF4-FFF2-40B4-BE49-F238E27FC236}">
                <a16:creationId xmlns:a16="http://schemas.microsoft.com/office/drawing/2014/main" id="{0A1AAC68-9A57-4493-B3BD-EE620D1CB7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5517632" y="1903660"/>
            <a:ext cx="5671722" cy="5671722"/>
          </a:xfrm>
          <a:prstGeom prst="rect">
            <a:avLst/>
          </a:prstGeom>
        </p:spPr>
      </p:pic>
      <p:sp>
        <p:nvSpPr>
          <p:cNvPr id="12" name="Retângulo 11">
            <a:extLst>
              <a:ext uri="{FF2B5EF4-FFF2-40B4-BE49-F238E27FC236}">
                <a16:creationId xmlns:a16="http://schemas.microsoft.com/office/drawing/2014/main" id="{1FBF7A4E-A3F6-41A3-9C16-DD388AE20D33}"/>
              </a:ext>
            </a:extLst>
          </p:cNvPr>
          <p:cNvSpPr/>
          <p:nvPr/>
        </p:nvSpPr>
        <p:spPr>
          <a:xfrm>
            <a:off x="9429516" y="2125592"/>
            <a:ext cx="1826963" cy="16425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D806DB1B-C3AA-4A17-B7B4-D8392DD8D709}"/>
              </a:ext>
            </a:extLst>
          </p:cNvPr>
          <p:cNvSpPr/>
          <p:nvPr/>
        </p:nvSpPr>
        <p:spPr>
          <a:xfrm>
            <a:off x="7811508" y="2473259"/>
            <a:ext cx="421348" cy="3788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9B0D777D-1FF8-4ECD-8BD6-CFA7652685B2}"/>
              </a:ext>
            </a:extLst>
          </p:cNvPr>
          <p:cNvSpPr/>
          <p:nvPr/>
        </p:nvSpPr>
        <p:spPr>
          <a:xfrm>
            <a:off x="10304868" y="5041036"/>
            <a:ext cx="317574" cy="285518"/>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descr="Ícone&#10;&#10;Descrição gerada automaticamente">
            <a:extLst>
              <a:ext uri="{FF2B5EF4-FFF2-40B4-BE49-F238E27FC236}">
                <a16:creationId xmlns:a16="http://schemas.microsoft.com/office/drawing/2014/main" id="{04C7D4BA-4E98-4705-AFDC-5FAF3BC4A881}"/>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622997" y="2226866"/>
            <a:ext cx="1440000" cy="1440000"/>
          </a:xfrm>
          <a:prstGeom prst="rect">
            <a:avLst/>
          </a:prstGeom>
        </p:spPr>
      </p:pic>
      <p:sp>
        <p:nvSpPr>
          <p:cNvPr id="17" name="Retângulo 16">
            <a:extLst>
              <a:ext uri="{FF2B5EF4-FFF2-40B4-BE49-F238E27FC236}">
                <a16:creationId xmlns:a16="http://schemas.microsoft.com/office/drawing/2014/main" id="{975FF308-E1E6-46ED-9C29-4909867F98EA}"/>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Tree>
    <p:extLst>
      <p:ext uri="{BB962C8B-B14F-4D97-AF65-F5344CB8AC3E}">
        <p14:creationId xmlns:p14="http://schemas.microsoft.com/office/powerpoint/2010/main" val="3593734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AINDA NÃO POSSO ME APOSENTAR. O QUE FAZER?</a:t>
            </a:r>
            <a:endParaRPr lang="pt-BR" sz="3200" b="1" dirty="0">
              <a:solidFill>
                <a:schemeClr val="accent6">
                  <a:lumMod val="75000"/>
                </a:schemeClr>
              </a:solidFill>
              <a:latin typeface="+mn-lt"/>
            </a:endParaRPr>
          </a:p>
        </p:txBody>
      </p:sp>
      <p:graphicFrame>
        <p:nvGraphicFramePr>
          <p:cNvPr id="11" name="Espaço Reservado para Conteúdo 3">
            <a:extLst>
              <a:ext uri="{FF2B5EF4-FFF2-40B4-BE49-F238E27FC236}">
                <a16:creationId xmlns:a16="http://schemas.microsoft.com/office/drawing/2014/main" id="{305D8C01-FB71-43F0-B9E5-67A614263CCB}"/>
              </a:ext>
            </a:extLst>
          </p:cNvPr>
          <p:cNvGraphicFramePr>
            <a:graphicFrameLocks noGrp="1"/>
          </p:cNvGraphicFramePr>
          <p:nvPr>
            <p:ph idx="1"/>
            <p:extLst>
              <p:ext uri="{D42A27DB-BD31-4B8C-83A1-F6EECF244321}">
                <p14:modId xmlns:p14="http://schemas.microsoft.com/office/powerpoint/2010/main" val="915732148"/>
              </p:ext>
            </p:extLst>
          </p:nvPr>
        </p:nvGraphicFramePr>
        <p:xfrm>
          <a:off x="1487606" y="1825625"/>
          <a:ext cx="10396248" cy="4503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tângulo 11">
            <a:extLst>
              <a:ext uri="{FF2B5EF4-FFF2-40B4-BE49-F238E27FC236}">
                <a16:creationId xmlns:a16="http://schemas.microsoft.com/office/drawing/2014/main" id="{4B23F9A7-EED5-4A9D-AA3C-092127BCCA36}"/>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Tree>
    <p:extLst>
      <p:ext uri="{BB962C8B-B14F-4D97-AF65-F5344CB8AC3E}">
        <p14:creationId xmlns:p14="http://schemas.microsoft.com/office/powerpoint/2010/main" val="3315611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7" y="1825624"/>
            <a:ext cx="5257803" cy="4667249"/>
          </a:xfrm>
        </p:spPr>
        <p:txBody>
          <a:bodyPr>
            <a:normAutofit/>
          </a:bodyPr>
          <a:lstStyle/>
          <a:p>
            <a:pPr marL="0" indent="0" algn="just">
              <a:buNone/>
            </a:pPr>
            <a:r>
              <a:rPr lang="pt-BR" sz="2000" b="1" i="0" dirty="0">
                <a:solidFill>
                  <a:schemeClr val="bg2">
                    <a:lumMod val="25000"/>
                  </a:schemeClr>
                </a:solidFill>
                <a:effectLst/>
                <a:cs typeface="Arial" panose="020B0604020202020204" pitchFamily="34" charset="0"/>
              </a:rPr>
              <a:t>PORTAL DO PARTICIPANTE</a:t>
            </a:r>
          </a:p>
          <a:p>
            <a:pPr marL="0" indent="0" algn="just">
              <a:buClr>
                <a:srgbClr val="548235"/>
              </a:buClr>
              <a:buNone/>
            </a:pPr>
            <a:r>
              <a:rPr lang="pt-BR" sz="2000" i="0" dirty="0">
                <a:solidFill>
                  <a:schemeClr val="bg2">
                    <a:lumMod val="25000"/>
                  </a:schemeClr>
                </a:solidFill>
                <a:effectLst/>
                <a:cs typeface="Arial" panose="020B0604020202020204" pitchFamily="34" charset="0"/>
              </a:rPr>
              <a:t>Disponível no Portal da FRG, o Simulador de benefício do Plano BD ajuda a você planejar o seu futuro.</a:t>
            </a:r>
          </a:p>
          <a:p>
            <a:pPr marL="0" indent="0" algn="just">
              <a:buClr>
                <a:srgbClr val="548235"/>
              </a:buClr>
              <a:buNone/>
            </a:pPr>
            <a:r>
              <a:rPr lang="pt-BR" sz="2000" i="0" dirty="0">
                <a:solidFill>
                  <a:schemeClr val="bg2">
                    <a:lumMod val="25000"/>
                  </a:schemeClr>
                </a:solidFill>
                <a:effectLst/>
                <a:cs typeface="Arial" panose="020B0604020202020204" pitchFamily="34" charset="0"/>
              </a:rPr>
              <a:t>Para ter acesso ao Portal do Participante preencha o seu IDFRG e senha nos campos designados e clique em login para acessar a Área Restrita.</a:t>
            </a:r>
          </a:p>
          <a:p>
            <a:pPr marL="0" indent="0" algn="just">
              <a:buClr>
                <a:srgbClr val="548235"/>
              </a:buClr>
              <a:buNone/>
            </a:pPr>
            <a:endParaRPr lang="pt-BR" sz="2000" dirty="0">
              <a:solidFill>
                <a:schemeClr val="bg2">
                  <a:lumMod val="25000"/>
                </a:schemeClr>
              </a:solidFill>
              <a:cs typeface="Arial" panose="020B0604020202020204" pitchFamily="34" charset="0"/>
            </a:endParaRPr>
          </a:p>
          <a:p>
            <a:pPr marL="0" indent="0" algn="just">
              <a:buClr>
                <a:srgbClr val="548235"/>
              </a:buClr>
              <a:buNone/>
            </a:pPr>
            <a:r>
              <a:rPr lang="pt-BR" sz="2000" b="1" i="0" dirty="0">
                <a:solidFill>
                  <a:srgbClr val="548235"/>
                </a:solidFill>
                <a:effectLst/>
                <a:cs typeface="Arial" panose="020B0604020202020204" pitchFamily="34" charset="0"/>
                <a:hlinkClick r:id="rId3">
                  <a:extLst>
                    <a:ext uri="{A12FA001-AC4F-418D-AE19-62706E023703}">
                      <ahyp:hlinkClr xmlns:ahyp="http://schemas.microsoft.com/office/drawing/2018/hyperlinkcolor" val="tx"/>
                    </a:ext>
                  </a:extLst>
                </a:hlinkClick>
              </a:rPr>
              <a:t>Clique aqui</a:t>
            </a:r>
            <a:r>
              <a:rPr lang="pt-BR" sz="2000" b="1" i="0" dirty="0">
                <a:solidFill>
                  <a:srgbClr val="548235"/>
                </a:solidFill>
                <a:effectLst/>
                <a:cs typeface="Arial" panose="020B0604020202020204" pitchFamily="34" charset="0"/>
              </a:rPr>
              <a:t> </a:t>
            </a:r>
            <a:r>
              <a:rPr lang="pt-BR" sz="2000" i="0" dirty="0">
                <a:solidFill>
                  <a:schemeClr val="bg2">
                    <a:lumMod val="25000"/>
                  </a:schemeClr>
                </a:solidFill>
                <a:effectLst/>
                <a:cs typeface="Arial" panose="020B0604020202020204" pitchFamily="34" charset="0"/>
              </a:rPr>
              <a:t>e acesse o simulador.</a:t>
            </a:r>
          </a:p>
          <a:p>
            <a:pPr algn="just">
              <a:buClr>
                <a:srgbClr val="548235"/>
              </a:buClr>
              <a:buFont typeface="Wingdings" panose="05000000000000000000" pitchFamily="2" charset="2"/>
              <a:buChar char="§"/>
            </a:pPr>
            <a:endParaRPr lang="pt-BR" sz="2000" dirty="0">
              <a:solidFill>
                <a:schemeClr val="bg2">
                  <a:lumMod val="25000"/>
                </a:schemeClr>
              </a:solidFill>
              <a:cs typeface="Arial" panose="020B0604020202020204" pitchFamily="34" charset="0"/>
            </a:endParaRPr>
          </a:p>
          <a:p>
            <a:pPr algn="just">
              <a:buClr>
                <a:srgbClr val="548235"/>
              </a:buClr>
              <a:buFont typeface="Wingdings" panose="05000000000000000000" pitchFamily="2" charset="2"/>
              <a:buChar char="§"/>
            </a:pPr>
            <a:endParaRPr lang="pt-BR" sz="2000" i="0" dirty="0">
              <a:solidFill>
                <a:schemeClr val="bg2">
                  <a:lumMod val="25000"/>
                </a:schemeClr>
              </a:solidFill>
              <a:effectLst/>
              <a:cs typeface="Arial" panose="020B0604020202020204" pitchFamily="34" charset="0"/>
            </a:endParaRPr>
          </a:p>
          <a:p>
            <a:pPr marL="0" indent="0" algn="just">
              <a:buNone/>
            </a:pPr>
            <a:endParaRPr lang="pt-BR" sz="2000" b="1" i="0" dirty="0">
              <a:solidFill>
                <a:schemeClr val="bg2">
                  <a:lumMod val="25000"/>
                </a:schemeClr>
              </a:solidFill>
              <a:effectLst/>
              <a:cs typeface="Arial" panose="020B0604020202020204" pitchFamily="34" charset="0"/>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SIMULADORES</a:t>
            </a:r>
            <a:endParaRPr lang="pt-BR" sz="3200" b="1" dirty="0">
              <a:solidFill>
                <a:schemeClr val="accent6">
                  <a:lumMod val="75000"/>
                </a:schemeClr>
              </a:solidFill>
              <a:latin typeface="+mn-lt"/>
            </a:endParaRPr>
          </a:p>
        </p:txBody>
      </p:sp>
      <p:grpSp>
        <p:nvGrpSpPr>
          <p:cNvPr id="22" name="Agrupar 21">
            <a:extLst>
              <a:ext uri="{FF2B5EF4-FFF2-40B4-BE49-F238E27FC236}">
                <a16:creationId xmlns:a16="http://schemas.microsoft.com/office/drawing/2014/main" id="{061B6304-8B50-401E-AA2C-9549B608479A}"/>
              </a:ext>
            </a:extLst>
          </p:cNvPr>
          <p:cNvGrpSpPr/>
          <p:nvPr/>
        </p:nvGrpSpPr>
        <p:grpSpPr>
          <a:xfrm>
            <a:off x="6667500" y="1820810"/>
            <a:ext cx="7049499" cy="4226945"/>
            <a:chOff x="6667500" y="1582964"/>
            <a:chExt cx="7049499" cy="4226945"/>
          </a:xfrm>
        </p:grpSpPr>
        <p:grpSp>
          <p:nvGrpSpPr>
            <p:cNvPr id="11" name="Agrupar 10">
              <a:extLst>
                <a:ext uri="{FF2B5EF4-FFF2-40B4-BE49-F238E27FC236}">
                  <a16:creationId xmlns:a16="http://schemas.microsoft.com/office/drawing/2014/main" id="{53DF95E0-3985-4FDB-A6B6-799805655BEB}"/>
                </a:ext>
              </a:extLst>
            </p:cNvPr>
            <p:cNvGrpSpPr/>
            <p:nvPr/>
          </p:nvGrpSpPr>
          <p:grpSpPr>
            <a:xfrm>
              <a:off x="7635957" y="1952663"/>
              <a:ext cx="5112585" cy="3208251"/>
              <a:chOff x="537341" y="5409406"/>
              <a:chExt cx="6728463" cy="4222248"/>
            </a:xfrm>
          </p:grpSpPr>
          <p:grpSp>
            <p:nvGrpSpPr>
              <p:cNvPr id="12" name="Agrupar 11">
                <a:extLst>
                  <a:ext uri="{FF2B5EF4-FFF2-40B4-BE49-F238E27FC236}">
                    <a16:creationId xmlns:a16="http://schemas.microsoft.com/office/drawing/2014/main" id="{B6099691-05F7-4F02-90ED-CA31E6962F8A}"/>
                  </a:ext>
                </a:extLst>
              </p:cNvPr>
              <p:cNvGrpSpPr/>
              <p:nvPr/>
            </p:nvGrpSpPr>
            <p:grpSpPr>
              <a:xfrm>
                <a:off x="537341" y="5409406"/>
                <a:ext cx="6728463" cy="4222248"/>
                <a:chOff x="2150705" y="5448841"/>
                <a:chExt cx="6728463" cy="4222248"/>
              </a:xfrm>
            </p:grpSpPr>
            <p:pic>
              <p:nvPicPr>
                <p:cNvPr id="14" name="Imagem 13">
                  <a:extLst>
                    <a:ext uri="{FF2B5EF4-FFF2-40B4-BE49-F238E27FC236}">
                      <a16:creationId xmlns:a16="http://schemas.microsoft.com/office/drawing/2014/main" id="{042A7231-6575-44CA-9433-924A5D834744}"/>
                    </a:ext>
                  </a:extLst>
                </p:cNvPr>
                <p:cNvPicPr>
                  <a:picLocks noChangeAspect="1"/>
                </p:cNvPicPr>
                <p:nvPr/>
              </p:nvPicPr>
              <p:blipFill rotWithShape="1">
                <a:blip r:embed="rId4"/>
                <a:srcRect t="93080"/>
                <a:stretch/>
              </p:blipFill>
              <p:spPr>
                <a:xfrm>
                  <a:off x="2150705" y="9243083"/>
                  <a:ext cx="6728463" cy="428006"/>
                </a:xfrm>
                <a:prstGeom prst="rect">
                  <a:avLst/>
                </a:prstGeom>
              </p:spPr>
            </p:pic>
            <p:pic>
              <p:nvPicPr>
                <p:cNvPr id="15" name="Imagem 14">
                  <a:extLst>
                    <a:ext uri="{FF2B5EF4-FFF2-40B4-BE49-F238E27FC236}">
                      <a16:creationId xmlns:a16="http://schemas.microsoft.com/office/drawing/2014/main" id="{C51DCDFF-E9C3-4443-BEB4-7EDB24655EFA}"/>
                    </a:ext>
                  </a:extLst>
                </p:cNvPr>
                <p:cNvPicPr>
                  <a:picLocks noChangeAspect="1"/>
                </p:cNvPicPr>
                <p:nvPr/>
              </p:nvPicPr>
              <p:blipFill>
                <a:blip r:embed="rId4"/>
                <a:stretch>
                  <a:fillRect/>
                </a:stretch>
              </p:blipFill>
              <p:spPr>
                <a:xfrm>
                  <a:off x="2150705" y="5448841"/>
                  <a:ext cx="6728463" cy="3808564"/>
                </a:xfrm>
                <a:prstGeom prst="rect">
                  <a:avLst/>
                </a:prstGeom>
              </p:spPr>
            </p:pic>
          </p:grpSp>
          <p:pic>
            <p:nvPicPr>
              <p:cNvPr id="13" name="Imagem 12" descr="Interface gráfica do usuário, Texto, Aplicativo, Email&#10;&#10;Descrição gerada automaticamente">
                <a:extLst>
                  <a:ext uri="{FF2B5EF4-FFF2-40B4-BE49-F238E27FC236}">
                    <a16:creationId xmlns:a16="http://schemas.microsoft.com/office/drawing/2014/main" id="{8538DCAA-56DA-48BA-85B9-FD851A8E09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27" y="6036307"/>
                <a:ext cx="6491623" cy="3167341"/>
              </a:xfrm>
              <a:prstGeom prst="rect">
                <a:avLst/>
              </a:prstGeom>
            </p:spPr>
          </p:pic>
        </p:grpSp>
        <p:grpSp>
          <p:nvGrpSpPr>
            <p:cNvPr id="16" name="Agrupar 15">
              <a:extLst>
                <a:ext uri="{FF2B5EF4-FFF2-40B4-BE49-F238E27FC236}">
                  <a16:creationId xmlns:a16="http://schemas.microsoft.com/office/drawing/2014/main" id="{EC64C9E0-E0EA-441B-824F-C22EA46DC1AD}"/>
                </a:ext>
              </a:extLst>
            </p:cNvPr>
            <p:cNvGrpSpPr/>
            <p:nvPr/>
          </p:nvGrpSpPr>
          <p:grpSpPr>
            <a:xfrm>
              <a:off x="7603113" y="1865813"/>
              <a:ext cx="5155799" cy="3424229"/>
              <a:chOff x="494117" y="5409406"/>
              <a:chExt cx="6785335" cy="4506488"/>
            </a:xfrm>
          </p:grpSpPr>
          <p:pic>
            <p:nvPicPr>
              <p:cNvPr id="17" name="Imagem 16">
                <a:extLst>
                  <a:ext uri="{FF2B5EF4-FFF2-40B4-BE49-F238E27FC236}">
                    <a16:creationId xmlns:a16="http://schemas.microsoft.com/office/drawing/2014/main" id="{4DBC3E5E-9B45-4BD1-A0CD-25F352E3DF91}"/>
                  </a:ext>
                </a:extLst>
              </p:cNvPr>
              <p:cNvPicPr>
                <a:picLocks noChangeAspect="1"/>
              </p:cNvPicPr>
              <p:nvPr/>
            </p:nvPicPr>
            <p:blipFill rotWithShape="1">
              <a:blip r:embed="rId6"/>
              <a:srcRect l="15032" t="13579" r="17038" b="6178"/>
              <a:stretch/>
            </p:blipFill>
            <p:spPr>
              <a:xfrm>
                <a:off x="494117" y="5409406"/>
                <a:ext cx="6785335" cy="4506488"/>
              </a:xfrm>
              <a:prstGeom prst="rect">
                <a:avLst/>
              </a:prstGeom>
            </p:spPr>
          </p:pic>
          <p:sp>
            <p:nvSpPr>
              <p:cNvPr id="18" name="Retângulo 17">
                <a:extLst>
                  <a:ext uri="{FF2B5EF4-FFF2-40B4-BE49-F238E27FC236}">
                    <a16:creationId xmlns:a16="http://schemas.microsoft.com/office/drawing/2014/main" id="{992478EC-BEAE-4589-97A2-81D6C697DFDF}"/>
                  </a:ext>
                </a:extLst>
              </p:cNvPr>
              <p:cNvSpPr/>
              <p:nvPr/>
            </p:nvSpPr>
            <p:spPr>
              <a:xfrm>
                <a:off x="496126" y="5472819"/>
                <a:ext cx="243840" cy="355668"/>
              </a:xfrm>
              <a:prstGeom prst="rect">
                <a:avLst/>
              </a:prstGeom>
              <a:solidFill>
                <a:srgbClr val="880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9" name="Imagem 18" descr="Tela de computador com fundo preto&#10;&#10;Descrição gerada automaticamente">
              <a:extLst>
                <a:ext uri="{FF2B5EF4-FFF2-40B4-BE49-F238E27FC236}">
                  <a16:creationId xmlns:a16="http://schemas.microsoft.com/office/drawing/2014/main" id="{E1BDA1A9-A9FF-442D-80D4-4647147AC0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667500" y="1582964"/>
              <a:ext cx="7049499" cy="4226945"/>
            </a:xfrm>
            <a:prstGeom prst="rect">
              <a:avLst/>
            </a:prstGeom>
            <a:effectLst/>
          </p:spPr>
        </p:pic>
      </p:grpSp>
      <p:sp>
        <p:nvSpPr>
          <p:cNvPr id="21" name="Retângulo 20">
            <a:extLst>
              <a:ext uri="{FF2B5EF4-FFF2-40B4-BE49-F238E27FC236}">
                <a16:creationId xmlns:a16="http://schemas.microsoft.com/office/drawing/2014/main" id="{A95C6123-496F-4C1C-A12A-5A03CA4476EA}"/>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Tree>
    <p:extLst>
      <p:ext uri="{BB962C8B-B14F-4D97-AF65-F5344CB8AC3E}">
        <p14:creationId xmlns:p14="http://schemas.microsoft.com/office/powerpoint/2010/main" val="3214296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AF73768-E1A4-416F-84D3-84B064723EC3}"/>
              </a:ext>
            </a:extLst>
          </p:cNvPr>
          <p:cNvSpPr/>
          <p:nvPr/>
        </p:nvSpPr>
        <p:spPr>
          <a:xfrm>
            <a:off x="0" y="0"/>
            <a:ext cx="12192000" cy="259882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a:extLst>
              <a:ext uri="{FF2B5EF4-FFF2-40B4-BE49-F238E27FC236}">
                <a16:creationId xmlns:a16="http://schemas.microsoft.com/office/drawing/2014/main" id="{6184502C-4D56-41F6-97A0-6A90AC167EA7}"/>
              </a:ext>
            </a:extLst>
          </p:cNvPr>
          <p:cNvSpPr/>
          <p:nvPr/>
        </p:nvSpPr>
        <p:spPr>
          <a:xfrm>
            <a:off x="11292000" y="0"/>
            <a:ext cx="900000" cy="25988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descr="Texto&#10;&#10;Descrição gerada automaticamente">
            <a:extLst>
              <a:ext uri="{FF2B5EF4-FFF2-40B4-BE49-F238E27FC236}">
                <a16:creationId xmlns:a16="http://schemas.microsoft.com/office/drawing/2014/main" id="{96D3698B-AAB4-4E4A-946F-545C99F0D5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250" y="435878"/>
            <a:ext cx="4177289" cy="1628374"/>
          </a:xfrm>
          <a:prstGeom prst="rect">
            <a:avLst/>
          </a:prstGeom>
        </p:spPr>
      </p:pic>
      <p:sp>
        <p:nvSpPr>
          <p:cNvPr id="14" name="CaixaDeTexto 13">
            <a:extLst>
              <a:ext uri="{FF2B5EF4-FFF2-40B4-BE49-F238E27FC236}">
                <a16:creationId xmlns:a16="http://schemas.microsoft.com/office/drawing/2014/main" id="{C67A91F1-79FA-44B5-B8F8-D15456D0DF09}"/>
              </a:ext>
            </a:extLst>
          </p:cNvPr>
          <p:cNvSpPr txBox="1"/>
          <p:nvPr/>
        </p:nvSpPr>
        <p:spPr>
          <a:xfrm>
            <a:off x="394250" y="3289684"/>
            <a:ext cx="5840899" cy="1938992"/>
          </a:xfrm>
          <a:prstGeom prst="rect">
            <a:avLst/>
          </a:prstGeom>
          <a:noFill/>
        </p:spPr>
        <p:txBody>
          <a:bodyPr wrap="square">
            <a:spAutoFit/>
          </a:bodyPr>
          <a:lstStyle/>
          <a:p>
            <a:r>
              <a:rPr lang="pt-BR" sz="2000" dirty="0">
                <a:solidFill>
                  <a:schemeClr val="bg2">
                    <a:lumMod val="25000"/>
                  </a:schemeClr>
                </a:solidFill>
              </a:rPr>
              <a:t>Em caso de dúvidas, entre em contato</a:t>
            </a:r>
            <a:br>
              <a:rPr lang="pt-BR" sz="2000" dirty="0">
                <a:solidFill>
                  <a:schemeClr val="bg2">
                    <a:lumMod val="25000"/>
                  </a:schemeClr>
                </a:solidFill>
              </a:rPr>
            </a:br>
            <a:r>
              <a:rPr lang="pt-BR" sz="2000" dirty="0">
                <a:solidFill>
                  <a:schemeClr val="bg2">
                    <a:lumMod val="25000"/>
                  </a:schemeClr>
                </a:solidFill>
              </a:rPr>
              <a:t>pelos canais abaixo:</a:t>
            </a:r>
          </a:p>
          <a:p>
            <a:endParaRPr lang="pt-BR" sz="2000" dirty="0">
              <a:solidFill>
                <a:schemeClr val="bg2">
                  <a:lumMod val="25000"/>
                </a:schemeClr>
              </a:solidFill>
            </a:endParaRPr>
          </a:p>
          <a:p>
            <a:r>
              <a:rPr lang="pt-BR" sz="2000" dirty="0">
                <a:solidFill>
                  <a:schemeClr val="bg2">
                    <a:lumMod val="25000"/>
                  </a:schemeClr>
                </a:solidFill>
              </a:rPr>
              <a:t>E-mail: grp@frg.com.br</a:t>
            </a:r>
            <a:br>
              <a:rPr lang="pt-BR" sz="2000" dirty="0">
                <a:solidFill>
                  <a:schemeClr val="bg2">
                    <a:lumMod val="25000"/>
                  </a:schemeClr>
                </a:solidFill>
              </a:rPr>
            </a:br>
            <a:r>
              <a:rPr lang="pt-BR" sz="2000" dirty="0">
                <a:solidFill>
                  <a:schemeClr val="bg2">
                    <a:lumMod val="25000"/>
                  </a:schemeClr>
                </a:solidFill>
              </a:rPr>
              <a:t>Rio de Janeiro: (21) 2528-6800</a:t>
            </a:r>
            <a:br>
              <a:rPr lang="pt-BR" sz="2000" dirty="0">
                <a:solidFill>
                  <a:schemeClr val="bg2">
                    <a:lumMod val="25000"/>
                  </a:schemeClr>
                </a:solidFill>
              </a:rPr>
            </a:br>
            <a:r>
              <a:rPr lang="pt-BR" sz="2000" dirty="0">
                <a:solidFill>
                  <a:schemeClr val="bg2">
                    <a:lumMod val="25000"/>
                  </a:schemeClr>
                </a:solidFill>
              </a:rPr>
              <a:t>Outras localidades: 0800 282 6800</a:t>
            </a:r>
            <a:endParaRPr lang="pt-BR" sz="1600" b="1" dirty="0">
              <a:solidFill>
                <a:schemeClr val="bg1"/>
              </a:solidFill>
              <a:latin typeface="Arial" panose="020B0604020202020204" pitchFamily="34" charset="0"/>
              <a:cs typeface="Arial" panose="020B0604020202020204" pitchFamily="34" charset="0"/>
            </a:endParaRPr>
          </a:p>
        </p:txBody>
      </p:sp>
      <p:sp>
        <p:nvSpPr>
          <p:cNvPr id="20" name="Retângulo 19">
            <a:extLst>
              <a:ext uri="{FF2B5EF4-FFF2-40B4-BE49-F238E27FC236}">
                <a16:creationId xmlns:a16="http://schemas.microsoft.com/office/drawing/2014/main" id="{F0D234B0-B40C-4D32-B539-0304930084FD}"/>
              </a:ext>
            </a:extLst>
          </p:cNvPr>
          <p:cNvSpPr/>
          <p:nvPr/>
        </p:nvSpPr>
        <p:spPr>
          <a:xfrm>
            <a:off x="11292000" y="800065"/>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23" name="Retângulo 22">
            <a:extLst>
              <a:ext uri="{FF2B5EF4-FFF2-40B4-BE49-F238E27FC236}">
                <a16:creationId xmlns:a16="http://schemas.microsoft.com/office/drawing/2014/main" id="{3320DEA4-815C-4DB4-B4A2-B964635A1D23}"/>
              </a:ext>
            </a:extLst>
          </p:cNvPr>
          <p:cNvSpPr/>
          <p:nvPr/>
        </p:nvSpPr>
        <p:spPr>
          <a:xfrm>
            <a:off x="0" y="6492874"/>
            <a:ext cx="12192000" cy="36512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GBP </a:t>
            </a:r>
            <a:r>
              <a:rPr lang="pt-BR" sz="1400" dirty="0">
                <a:solidFill>
                  <a:srgbClr val="92D050"/>
                </a:solidFill>
              </a:rPr>
              <a:t>•</a:t>
            </a:r>
            <a:r>
              <a:rPr lang="pt-BR" sz="1400" dirty="0">
                <a:solidFill>
                  <a:schemeClr val="bg1"/>
                </a:solidFill>
              </a:rPr>
              <a:t> GERÊNCIA DE BENEFÍCIOS PREVIDENCIÁRIOS | REAL GRANDEZA </a:t>
            </a:r>
          </a:p>
        </p:txBody>
      </p:sp>
    </p:spTree>
    <p:extLst>
      <p:ext uri="{BB962C8B-B14F-4D97-AF65-F5344CB8AC3E}">
        <p14:creationId xmlns:p14="http://schemas.microsoft.com/office/powerpoint/2010/main" val="105209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9" y="1825624"/>
            <a:ext cx="10474154" cy="4667249"/>
          </a:xfrm>
        </p:spPr>
        <p:txBody>
          <a:bodyPr numCol="1" spcCol="180000">
            <a:normAutofit/>
          </a:bodyPr>
          <a:lstStyle/>
          <a:p>
            <a:pPr marL="0" indent="0" algn="just">
              <a:lnSpc>
                <a:spcPct val="100000"/>
              </a:lnSpc>
              <a:buNone/>
            </a:pPr>
            <a:r>
              <a:rPr lang="pt-BR" sz="2000" b="1" i="0" dirty="0">
                <a:solidFill>
                  <a:schemeClr val="bg2">
                    <a:lumMod val="25000"/>
                  </a:schemeClr>
                </a:solidFill>
                <a:effectLst/>
                <a:cs typeface="Arial" panose="020B0604020202020204" pitchFamily="34" charset="0"/>
              </a:rPr>
              <a:t>FISCALIZAÇÃO E SUPERVISÃO</a:t>
            </a:r>
            <a:endParaRPr lang="pt-BR" sz="2000" b="1" dirty="0">
              <a:solidFill>
                <a:schemeClr val="bg2">
                  <a:lumMod val="25000"/>
                </a:schemeClr>
              </a:solidFill>
              <a:cs typeface="Arial" panose="020B0604020202020204" pitchFamily="34" charset="0"/>
            </a:endParaRPr>
          </a:p>
          <a:p>
            <a:pPr marL="0" indent="0" algn="just">
              <a:lnSpc>
                <a:spcPct val="100000"/>
              </a:lnSpc>
              <a:buClr>
                <a:srgbClr val="548235"/>
              </a:buClr>
              <a:buNone/>
            </a:pPr>
            <a:r>
              <a:rPr lang="pt-BR" sz="2000" dirty="0">
                <a:solidFill>
                  <a:schemeClr val="bg2">
                    <a:lumMod val="25000"/>
                  </a:schemeClr>
                </a:solidFill>
                <a:cs typeface="Arial" panose="020B0604020202020204" pitchFamily="34" charset="0"/>
              </a:rPr>
              <a:t>Todas as Entidade Fechadas de Previdência Complementar submetem-se à fiscalização da Superintendência Nacional de Previdência Complementar – PREVIC, subordinada ao Ministério da Economia. </a:t>
            </a:r>
          </a:p>
          <a:p>
            <a:pPr marL="0" indent="0" algn="just">
              <a:lnSpc>
                <a:spcPct val="100000"/>
              </a:lnSpc>
              <a:buClr>
                <a:srgbClr val="548235"/>
              </a:buClr>
              <a:buNone/>
            </a:pPr>
            <a:endParaRPr lang="pt-BR" sz="2000" b="1" dirty="0">
              <a:solidFill>
                <a:schemeClr val="bg2">
                  <a:lumMod val="25000"/>
                </a:schemeClr>
              </a:solidFill>
              <a:cs typeface="Arial" panose="020B0604020202020204" pitchFamily="34" charset="0"/>
            </a:endParaRPr>
          </a:p>
          <a:p>
            <a:pPr marL="0" indent="0" algn="just">
              <a:buNone/>
            </a:pPr>
            <a:r>
              <a:rPr lang="pt-BR" sz="1800" b="1" dirty="0">
                <a:solidFill>
                  <a:schemeClr val="bg2">
                    <a:lumMod val="25000"/>
                  </a:schemeClr>
                </a:solidFill>
                <a:cs typeface="Arial" panose="020B0604020202020204" pitchFamily="34" charset="0"/>
              </a:rPr>
              <a:t>Legislação específica: </a:t>
            </a:r>
          </a:p>
          <a:p>
            <a:pPr marL="0" indent="0" algn="just">
              <a:buNone/>
            </a:pPr>
            <a:r>
              <a:rPr lang="pt-BR" sz="1800" u="sng" dirty="0">
                <a:solidFill>
                  <a:schemeClr val="bg2">
                    <a:lumMod val="25000"/>
                  </a:schemeClr>
                </a:solidFill>
                <a:cs typeface="Arial" panose="020B0604020202020204" pitchFamily="34" charset="0"/>
              </a:rPr>
              <a:t>Lei Complementar Nº 108, de 29 de maio de 2001;</a:t>
            </a:r>
          </a:p>
          <a:p>
            <a:pPr marL="0" indent="0" algn="just">
              <a:buNone/>
            </a:pPr>
            <a:r>
              <a:rPr lang="pt-BR" sz="1800" u="sng" dirty="0">
                <a:solidFill>
                  <a:schemeClr val="bg2">
                    <a:lumMod val="25000"/>
                  </a:schemeClr>
                </a:solidFill>
                <a:cs typeface="Arial" panose="020B0604020202020204" pitchFamily="34" charset="0"/>
              </a:rPr>
              <a:t>Lei Complementar Nº 109, de 29 de maio de 2001;</a:t>
            </a:r>
          </a:p>
          <a:p>
            <a:pPr marL="0" indent="0" algn="just">
              <a:buNone/>
            </a:pPr>
            <a:endParaRPr lang="pt-BR" sz="1800" u="sng" dirty="0">
              <a:solidFill>
                <a:schemeClr val="bg2">
                  <a:lumMod val="25000"/>
                </a:schemeClr>
              </a:solidFill>
              <a:cs typeface="Arial" panose="020B0604020202020204" pitchFamily="34" charset="0"/>
            </a:endParaRPr>
          </a:p>
          <a:p>
            <a:pPr marL="0" indent="0" algn="just">
              <a:buNone/>
            </a:pPr>
            <a:endParaRPr lang="pt-BR" sz="1800" b="1" i="0" dirty="0">
              <a:solidFill>
                <a:schemeClr val="bg2">
                  <a:lumMod val="25000"/>
                </a:schemeClr>
              </a:solidFill>
              <a:effectLst/>
              <a:cs typeface="Arial" panose="020B0604020202020204" pitchFamily="34" charset="0"/>
            </a:endParaRPr>
          </a:p>
          <a:p>
            <a:pPr marL="0" indent="0" algn="just">
              <a:buNone/>
            </a:pPr>
            <a:endParaRPr lang="pt-BR" sz="2000" b="1" i="0" dirty="0">
              <a:solidFill>
                <a:schemeClr val="bg2">
                  <a:lumMod val="25000"/>
                </a:schemeClr>
              </a:solidFill>
              <a:effectLst/>
              <a:cs typeface="Arial" panose="020B0604020202020204" pitchFamily="34" charset="0"/>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LEGISLAÇÃO</a:t>
            </a:r>
            <a:endParaRPr lang="pt-BR" sz="3200" b="1" dirty="0">
              <a:solidFill>
                <a:schemeClr val="accent6">
                  <a:lumMod val="75000"/>
                </a:schemeClr>
              </a:solidFill>
              <a:latin typeface="+mn-lt"/>
            </a:endParaRPr>
          </a:p>
        </p:txBody>
      </p:sp>
    </p:spTree>
    <p:extLst>
      <p:ext uri="{BB962C8B-B14F-4D97-AF65-F5344CB8AC3E}">
        <p14:creationId xmlns:p14="http://schemas.microsoft.com/office/powerpoint/2010/main" val="308731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22">
            <a:extLst>
              <a:ext uri="{FF2B5EF4-FFF2-40B4-BE49-F238E27FC236}">
                <a16:creationId xmlns:a16="http://schemas.microsoft.com/office/drawing/2014/main" id="{91B9C4C4-1DEB-43B7-915C-0D87A85327E8}"/>
              </a:ext>
            </a:extLst>
          </p:cNvPr>
          <p:cNvSpPr/>
          <p:nvPr/>
        </p:nvSpPr>
        <p:spPr>
          <a:xfrm>
            <a:off x="0" y="-2"/>
            <a:ext cx="9000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Retângulo 24">
            <a:extLst>
              <a:ext uri="{FF2B5EF4-FFF2-40B4-BE49-F238E27FC236}">
                <a16:creationId xmlns:a16="http://schemas.microsoft.com/office/drawing/2014/main" id="{ADD0AF36-C127-43D9-927A-B32AA0805F96}"/>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rgbClr val="548235"/>
                </a:solidFill>
              </a:rPr>
              <a:t>•</a:t>
            </a:r>
            <a:r>
              <a:rPr lang="pt-BR" sz="1400" dirty="0">
                <a:solidFill>
                  <a:schemeClr val="bg2">
                    <a:lumMod val="25000"/>
                  </a:schemeClr>
                </a:solidFill>
              </a:rPr>
              <a:t> GERÊNCIA DE BENEFÍCIOS PREVIDENCIÁRIOS | REAL GRANDEZA </a:t>
            </a:r>
          </a:p>
        </p:txBody>
      </p:sp>
      <p:sp>
        <p:nvSpPr>
          <p:cNvPr id="27" name="Título 1">
            <a:extLst>
              <a:ext uri="{FF2B5EF4-FFF2-40B4-BE49-F238E27FC236}">
                <a16:creationId xmlns:a16="http://schemas.microsoft.com/office/drawing/2014/main" id="{249449C6-609C-4FA3-AA90-31FE2CC816A1}"/>
              </a:ext>
            </a:extLst>
          </p:cNvPr>
          <p:cNvSpPr>
            <a:spLocks noGrp="1"/>
          </p:cNvSpPr>
          <p:nvPr>
            <p:ph type="title"/>
          </p:nvPr>
        </p:nvSpPr>
        <p:spPr>
          <a:xfrm rot="16200000" flipH="1">
            <a:off x="-2526594" y="3497971"/>
            <a:ext cx="5953185" cy="766876"/>
          </a:xfrm>
        </p:spPr>
        <p:txBody>
          <a:bodyPr>
            <a:normAutofit/>
          </a:bodyPr>
          <a:lstStyle/>
          <a:p>
            <a:pPr algn="r"/>
            <a:r>
              <a:rPr lang="pt-BR" sz="2400" b="1" i="0" dirty="0">
                <a:solidFill>
                  <a:srgbClr val="548235"/>
                </a:solidFill>
                <a:effectLst/>
                <a:latin typeface="+mn-lt"/>
              </a:rPr>
              <a:t>// LEGISLAÇÃO</a:t>
            </a:r>
            <a:endParaRPr lang="pt-BR" sz="2400" b="1" dirty="0">
              <a:solidFill>
                <a:srgbClr val="548235"/>
              </a:solidFill>
              <a:latin typeface="+mn-lt"/>
            </a:endParaRPr>
          </a:p>
        </p:txBody>
      </p:sp>
      <p:sp>
        <p:nvSpPr>
          <p:cNvPr id="34" name="Retângulo 33">
            <a:extLst>
              <a:ext uri="{FF2B5EF4-FFF2-40B4-BE49-F238E27FC236}">
                <a16:creationId xmlns:a16="http://schemas.microsoft.com/office/drawing/2014/main" id="{9403FA01-A576-43CF-B7EB-BB458C4AC6EB}"/>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18" name="Retângulo 17">
            <a:extLst>
              <a:ext uri="{FF2B5EF4-FFF2-40B4-BE49-F238E27FC236}">
                <a16:creationId xmlns:a16="http://schemas.microsoft.com/office/drawing/2014/main" id="{C5F4BC6A-5638-450A-B783-D049E3B04150}"/>
              </a:ext>
            </a:extLst>
          </p:cNvPr>
          <p:cNvSpPr/>
          <p:nvPr/>
        </p:nvSpPr>
        <p:spPr>
          <a:xfrm>
            <a:off x="6713625" y="914508"/>
            <a:ext cx="4496464" cy="23540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CÂMARA DE RECURSOS DA PREVIDÊNCIA COMPLEMENTAR</a:t>
            </a:r>
          </a:p>
          <a:p>
            <a:pPr algn="ctr"/>
            <a:r>
              <a:rPr lang="pt-BR" sz="2000" b="1" dirty="0"/>
              <a:t>(CRPC)</a:t>
            </a:r>
          </a:p>
          <a:p>
            <a:pPr algn="ctr"/>
            <a:endParaRPr lang="pt-BR" dirty="0"/>
          </a:p>
          <a:p>
            <a:pPr algn="ctr"/>
            <a:r>
              <a:rPr lang="pt-BR" sz="2000" dirty="0">
                <a:solidFill>
                  <a:srgbClr val="92D050"/>
                </a:solidFill>
              </a:rPr>
              <a:t>INSTÂNCIA RECURSAL</a:t>
            </a:r>
          </a:p>
        </p:txBody>
      </p:sp>
      <p:sp>
        <p:nvSpPr>
          <p:cNvPr id="19" name="Retângulo 18">
            <a:extLst>
              <a:ext uri="{FF2B5EF4-FFF2-40B4-BE49-F238E27FC236}">
                <a16:creationId xmlns:a16="http://schemas.microsoft.com/office/drawing/2014/main" id="{165C18FE-124B-4EAC-B0A3-F097BD7BCE6C}"/>
              </a:ext>
            </a:extLst>
          </p:cNvPr>
          <p:cNvSpPr/>
          <p:nvPr/>
        </p:nvSpPr>
        <p:spPr>
          <a:xfrm>
            <a:off x="6713625" y="3810000"/>
            <a:ext cx="4496464" cy="23540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SUPERINTENDÊNCIA NACIONAL DE PREVIDÊNCIA COMPLEMENTAR</a:t>
            </a:r>
          </a:p>
          <a:p>
            <a:pPr algn="ctr"/>
            <a:r>
              <a:rPr lang="pt-BR" sz="2000" b="1" dirty="0"/>
              <a:t>(PREVIC)</a:t>
            </a:r>
          </a:p>
          <a:p>
            <a:pPr algn="ctr"/>
            <a:endParaRPr lang="pt-BR" dirty="0"/>
          </a:p>
          <a:p>
            <a:pPr algn="ctr"/>
            <a:r>
              <a:rPr lang="pt-BR" sz="2000" dirty="0">
                <a:solidFill>
                  <a:srgbClr val="92D050"/>
                </a:solidFill>
              </a:rPr>
              <a:t>SUPERVISÃO E FISCALIZAÇÃO</a:t>
            </a:r>
          </a:p>
        </p:txBody>
      </p:sp>
      <p:sp>
        <p:nvSpPr>
          <p:cNvPr id="20" name="Retângulo 19">
            <a:extLst>
              <a:ext uri="{FF2B5EF4-FFF2-40B4-BE49-F238E27FC236}">
                <a16:creationId xmlns:a16="http://schemas.microsoft.com/office/drawing/2014/main" id="{6FFB34BF-F21E-4070-81B4-1A9ACA691098}"/>
              </a:ext>
            </a:extLst>
          </p:cNvPr>
          <p:cNvSpPr/>
          <p:nvPr/>
        </p:nvSpPr>
        <p:spPr>
          <a:xfrm>
            <a:off x="1599536" y="914508"/>
            <a:ext cx="4496464" cy="23540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CONSELHO NACIONAL DE PREVIDÊNCIA COMPLEMENTAR</a:t>
            </a:r>
          </a:p>
          <a:p>
            <a:pPr algn="ctr"/>
            <a:r>
              <a:rPr lang="pt-BR" sz="2000" b="1" dirty="0"/>
              <a:t>(CNPC)</a:t>
            </a:r>
          </a:p>
          <a:p>
            <a:pPr algn="ctr"/>
            <a:endParaRPr lang="pt-BR" dirty="0"/>
          </a:p>
          <a:p>
            <a:pPr algn="ctr"/>
            <a:r>
              <a:rPr lang="pt-BR" sz="2000" dirty="0">
                <a:solidFill>
                  <a:srgbClr val="92D050"/>
                </a:solidFill>
              </a:rPr>
              <a:t>REGULAÇÃO</a:t>
            </a:r>
          </a:p>
        </p:txBody>
      </p:sp>
      <p:sp>
        <p:nvSpPr>
          <p:cNvPr id="22" name="Retângulo 21">
            <a:extLst>
              <a:ext uri="{FF2B5EF4-FFF2-40B4-BE49-F238E27FC236}">
                <a16:creationId xmlns:a16="http://schemas.microsoft.com/office/drawing/2014/main" id="{5D7DC772-2A1D-4487-81C1-5D75137EBD72}"/>
              </a:ext>
            </a:extLst>
          </p:cNvPr>
          <p:cNvSpPr/>
          <p:nvPr/>
        </p:nvSpPr>
        <p:spPr>
          <a:xfrm>
            <a:off x="1599536" y="3810000"/>
            <a:ext cx="4496464" cy="23540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SECRETARIA DE POLÍTICAS DE PREVIDÊNCIA COMPLEMENTAR</a:t>
            </a:r>
          </a:p>
          <a:p>
            <a:pPr algn="ctr"/>
            <a:r>
              <a:rPr lang="pt-BR" sz="2000" b="1" dirty="0"/>
              <a:t>(SPPS/MPS)</a:t>
            </a:r>
          </a:p>
          <a:p>
            <a:pPr algn="ctr"/>
            <a:endParaRPr lang="pt-BR" dirty="0">
              <a:solidFill>
                <a:srgbClr val="92D050"/>
              </a:solidFill>
            </a:endParaRPr>
          </a:p>
          <a:p>
            <a:pPr algn="ctr"/>
            <a:r>
              <a:rPr lang="pt-BR" sz="2000" dirty="0">
                <a:solidFill>
                  <a:srgbClr val="92D050"/>
                </a:solidFill>
              </a:rPr>
              <a:t>FORMULAÇÃO DE POLÍTICAS</a:t>
            </a:r>
          </a:p>
        </p:txBody>
      </p:sp>
      <p:sp>
        <p:nvSpPr>
          <p:cNvPr id="4" name="Seta: Quádrupla 3">
            <a:extLst>
              <a:ext uri="{FF2B5EF4-FFF2-40B4-BE49-F238E27FC236}">
                <a16:creationId xmlns:a16="http://schemas.microsoft.com/office/drawing/2014/main" id="{74BC8018-F9AD-4CFF-B4CA-19B0441B4E51}"/>
              </a:ext>
            </a:extLst>
          </p:cNvPr>
          <p:cNvSpPr/>
          <p:nvPr/>
        </p:nvSpPr>
        <p:spPr>
          <a:xfrm rot="2700000">
            <a:off x="5697454" y="2842003"/>
            <a:ext cx="1383208" cy="1383208"/>
          </a:xfrm>
          <a:prstGeom prst="quadArrow">
            <a:avLst>
              <a:gd name="adj1" fmla="val 19789"/>
              <a:gd name="adj2" fmla="val 18433"/>
              <a:gd name="adj3" fmla="val 1978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da Esquerda para a Direita 4">
            <a:extLst>
              <a:ext uri="{FF2B5EF4-FFF2-40B4-BE49-F238E27FC236}">
                <a16:creationId xmlns:a16="http://schemas.microsoft.com/office/drawing/2014/main" id="{D82F26FC-FE6C-468B-86A5-6CCC44DCBBE4}"/>
              </a:ext>
            </a:extLst>
          </p:cNvPr>
          <p:cNvSpPr/>
          <p:nvPr/>
        </p:nvSpPr>
        <p:spPr>
          <a:xfrm>
            <a:off x="5680618" y="1813155"/>
            <a:ext cx="1416879" cy="573991"/>
          </a:xfrm>
          <a:prstGeom prst="leftRightArrow">
            <a:avLst>
              <a:gd name="adj1" fmla="val 50001"/>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Seta: da Esquerda para a Direita 25">
            <a:extLst>
              <a:ext uri="{FF2B5EF4-FFF2-40B4-BE49-F238E27FC236}">
                <a16:creationId xmlns:a16="http://schemas.microsoft.com/office/drawing/2014/main" id="{C3EB827E-AE82-4EDB-BC0E-ACE7311D831C}"/>
              </a:ext>
            </a:extLst>
          </p:cNvPr>
          <p:cNvSpPr/>
          <p:nvPr/>
        </p:nvSpPr>
        <p:spPr>
          <a:xfrm>
            <a:off x="5680617" y="4700038"/>
            <a:ext cx="1416879" cy="573991"/>
          </a:xfrm>
          <a:prstGeom prst="leftRightArrow">
            <a:avLst>
              <a:gd name="adj1" fmla="val 50001"/>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Seta: da Esquerda para a Direita 34">
            <a:extLst>
              <a:ext uri="{FF2B5EF4-FFF2-40B4-BE49-F238E27FC236}">
                <a16:creationId xmlns:a16="http://schemas.microsoft.com/office/drawing/2014/main" id="{03B3ABF5-E296-4B7A-ADC6-7014954F3BEC}"/>
              </a:ext>
            </a:extLst>
          </p:cNvPr>
          <p:cNvSpPr/>
          <p:nvPr/>
        </p:nvSpPr>
        <p:spPr>
          <a:xfrm rot="16200000">
            <a:off x="8483114" y="3246613"/>
            <a:ext cx="957485" cy="573991"/>
          </a:xfrm>
          <a:prstGeom prst="leftRightArrow">
            <a:avLst>
              <a:gd name="adj1" fmla="val 50001"/>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eta: da Esquerda para a Direita 35">
            <a:extLst>
              <a:ext uri="{FF2B5EF4-FFF2-40B4-BE49-F238E27FC236}">
                <a16:creationId xmlns:a16="http://schemas.microsoft.com/office/drawing/2014/main" id="{97D92920-0E5B-4DD6-A37C-329ADEE036EA}"/>
              </a:ext>
            </a:extLst>
          </p:cNvPr>
          <p:cNvSpPr/>
          <p:nvPr/>
        </p:nvSpPr>
        <p:spPr>
          <a:xfrm rot="16200000">
            <a:off x="3369025" y="3246613"/>
            <a:ext cx="957485" cy="573991"/>
          </a:xfrm>
          <a:prstGeom prst="leftRightArrow">
            <a:avLst>
              <a:gd name="adj1" fmla="val 50001"/>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2076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9691832A-416E-4FE6-99F7-456E38EC4058}"/>
              </a:ext>
            </a:extLst>
          </p:cNvPr>
          <p:cNvSpPr/>
          <p:nvPr/>
        </p:nvSpPr>
        <p:spPr>
          <a:xfrm>
            <a:off x="0" y="-2"/>
            <a:ext cx="900000" cy="6858001"/>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EB4DE62F-F532-4FEE-B872-8C1F21E1A7BA}"/>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20" name="Retângulo 19">
            <a:extLst>
              <a:ext uri="{FF2B5EF4-FFF2-40B4-BE49-F238E27FC236}">
                <a16:creationId xmlns:a16="http://schemas.microsoft.com/office/drawing/2014/main" id="{33939D3F-C647-4B7F-9C06-4EBB69731FF0}"/>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21" name="Título 1">
            <a:extLst>
              <a:ext uri="{FF2B5EF4-FFF2-40B4-BE49-F238E27FC236}">
                <a16:creationId xmlns:a16="http://schemas.microsoft.com/office/drawing/2014/main" id="{05C30B7D-A4BD-4430-BF46-6F83D6C32225}"/>
              </a:ext>
            </a:extLst>
          </p:cNvPr>
          <p:cNvSpPr>
            <a:spLocks noGrp="1"/>
          </p:cNvSpPr>
          <p:nvPr>
            <p:ph type="title"/>
          </p:nvPr>
        </p:nvSpPr>
        <p:spPr>
          <a:xfrm rot="16200000" flipH="1">
            <a:off x="-2526594" y="3497971"/>
            <a:ext cx="5953185" cy="766876"/>
          </a:xfrm>
        </p:spPr>
        <p:txBody>
          <a:bodyPr>
            <a:normAutofit/>
          </a:bodyPr>
          <a:lstStyle/>
          <a:p>
            <a:pPr algn="r"/>
            <a:r>
              <a:rPr lang="pt-BR" sz="2400" b="1" i="0" dirty="0">
                <a:solidFill>
                  <a:srgbClr val="92D050"/>
                </a:solidFill>
                <a:effectLst/>
                <a:latin typeface="+mn-lt"/>
              </a:rPr>
              <a:t>// PRINCIPAIS ALTERAÇÕES PREVIDENCIAIS</a:t>
            </a:r>
            <a:endParaRPr lang="pt-BR" sz="2400" b="1" dirty="0">
              <a:solidFill>
                <a:srgbClr val="92D050"/>
              </a:solidFill>
              <a:latin typeface="+mn-lt"/>
            </a:endParaRPr>
          </a:p>
        </p:txBody>
      </p:sp>
      <p:graphicFrame>
        <p:nvGraphicFramePr>
          <p:cNvPr id="2" name="Tabela 2">
            <a:extLst>
              <a:ext uri="{FF2B5EF4-FFF2-40B4-BE49-F238E27FC236}">
                <a16:creationId xmlns:a16="http://schemas.microsoft.com/office/drawing/2014/main" id="{E69489B1-D3F1-4616-83EA-48ADC502AC81}"/>
              </a:ext>
            </a:extLst>
          </p:cNvPr>
          <p:cNvGraphicFramePr>
            <a:graphicFrameLocks noGrp="1"/>
          </p:cNvGraphicFramePr>
          <p:nvPr>
            <p:extLst>
              <p:ext uri="{D42A27DB-BD31-4B8C-83A1-F6EECF244321}">
                <p14:modId xmlns:p14="http://schemas.microsoft.com/office/powerpoint/2010/main" val="127892589"/>
              </p:ext>
            </p:extLst>
          </p:nvPr>
        </p:nvGraphicFramePr>
        <p:xfrm>
          <a:off x="899997" y="0"/>
          <a:ext cx="11292003" cy="6483240"/>
        </p:xfrm>
        <a:graphic>
          <a:graphicData uri="http://schemas.openxmlformats.org/drawingml/2006/table">
            <a:tbl>
              <a:tblPr firstRow="1" bandRow="1">
                <a:tableStyleId>{5C22544A-7EE6-4342-B048-85BDC9FD1C3A}</a:tableStyleId>
              </a:tblPr>
              <a:tblGrid>
                <a:gridCol w="3764001">
                  <a:extLst>
                    <a:ext uri="{9D8B030D-6E8A-4147-A177-3AD203B41FA5}">
                      <a16:colId xmlns:a16="http://schemas.microsoft.com/office/drawing/2014/main" val="794737314"/>
                    </a:ext>
                  </a:extLst>
                </a:gridCol>
                <a:gridCol w="3764001">
                  <a:extLst>
                    <a:ext uri="{9D8B030D-6E8A-4147-A177-3AD203B41FA5}">
                      <a16:colId xmlns:a16="http://schemas.microsoft.com/office/drawing/2014/main" val="1390226097"/>
                    </a:ext>
                  </a:extLst>
                </a:gridCol>
                <a:gridCol w="3764001">
                  <a:extLst>
                    <a:ext uri="{9D8B030D-6E8A-4147-A177-3AD203B41FA5}">
                      <a16:colId xmlns:a16="http://schemas.microsoft.com/office/drawing/2014/main" val="1898546658"/>
                    </a:ext>
                  </a:extLst>
                </a:gridCol>
              </a:tblGrid>
              <a:tr h="2161080">
                <a:tc>
                  <a:txBody>
                    <a:bodyPr/>
                    <a:lstStyle/>
                    <a:p>
                      <a:pPr algn="ctr"/>
                      <a:r>
                        <a:rPr lang="pt-BR" sz="1600" b="1" i="0" u="none" strike="noStrike" kern="1200" baseline="0" dirty="0">
                          <a:solidFill>
                            <a:schemeClr val="bg2">
                              <a:lumMod val="25000"/>
                            </a:schemeClr>
                          </a:solidFill>
                          <a:latin typeface="+mn-lt"/>
                          <a:ea typeface="+mn-ea"/>
                          <a:cs typeface="+mn-cs"/>
                        </a:rPr>
                        <a:t>FECHAMENTO DE PLANO</a:t>
                      </a:r>
                    </a:p>
                    <a:p>
                      <a:pPr algn="ctr"/>
                      <a:endParaRPr lang="pt-BR" sz="1600" b="1" dirty="0">
                        <a:solidFill>
                          <a:schemeClr val="bg2">
                            <a:lumMod val="25000"/>
                          </a:schemeClr>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pt-BR" sz="1600" b="1" i="0" u="none" strike="noStrike" kern="1200" baseline="0" dirty="0">
                          <a:solidFill>
                            <a:schemeClr val="bg2">
                              <a:lumMod val="25000"/>
                            </a:schemeClr>
                          </a:solidFill>
                          <a:latin typeface="+mn-lt"/>
                          <a:ea typeface="+mn-ea"/>
                          <a:cs typeface="+mn-cs"/>
                        </a:rPr>
                        <a:t>SALDAMENTO DE PLANO</a:t>
                      </a:r>
                    </a:p>
                    <a:p>
                      <a:pPr algn="ctr"/>
                      <a:endParaRPr lang="pt-BR" sz="1600" b="1" dirty="0">
                        <a:solidFill>
                          <a:schemeClr val="bg2">
                            <a:lumMod val="25000"/>
                          </a:schemeClr>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t-BR" sz="1600" b="1" i="0" u="none" strike="noStrike" kern="1200" baseline="0" dirty="0">
                          <a:solidFill>
                            <a:schemeClr val="bg2">
                              <a:lumMod val="25000"/>
                            </a:schemeClr>
                          </a:solidFill>
                          <a:latin typeface="+mn-lt"/>
                          <a:ea typeface="+mn-ea"/>
                          <a:cs typeface="+mn-cs"/>
                        </a:rPr>
                        <a:t>FUSÃO DE PLANOS E ENTIDADES</a:t>
                      </a:r>
                    </a:p>
                    <a:p>
                      <a:pPr algn="ctr"/>
                      <a:endParaRPr lang="pt-BR" sz="1600" b="1" dirty="0">
                        <a:solidFill>
                          <a:schemeClr val="bg2">
                            <a:lumMod val="25000"/>
                          </a:schemeClr>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72027065"/>
                  </a:ext>
                </a:extLst>
              </a:tr>
              <a:tr h="2161080">
                <a:tc>
                  <a:txBody>
                    <a:bodyPr/>
                    <a:lstStyle/>
                    <a:p>
                      <a:pPr algn="ctr"/>
                      <a:r>
                        <a:rPr lang="pt-BR" sz="1600" b="1" i="0" u="none" strike="noStrike" kern="1200" baseline="0" dirty="0">
                          <a:solidFill>
                            <a:schemeClr val="bg2">
                              <a:lumMod val="25000"/>
                            </a:schemeClr>
                          </a:solidFill>
                          <a:latin typeface="+mn-lt"/>
                          <a:ea typeface="+mn-ea"/>
                          <a:cs typeface="+mn-cs"/>
                        </a:rPr>
                        <a:t>INCORPORAÇÃO DE PLANOS E ENTIDADES</a:t>
                      </a:r>
                    </a:p>
                    <a:p>
                      <a:pPr algn="ctr"/>
                      <a:endParaRPr lang="pt-BR" sz="1600" b="1" dirty="0">
                        <a:solidFill>
                          <a:schemeClr val="bg2">
                            <a:lumMod val="25000"/>
                          </a:schemeClr>
                        </a:solidFill>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pt-BR" sz="1600" b="1" i="0" u="none" strike="noStrike" kern="1200" baseline="0" dirty="0">
                          <a:solidFill>
                            <a:schemeClr val="bg2">
                              <a:lumMod val="25000"/>
                            </a:schemeClr>
                          </a:solidFill>
                          <a:latin typeface="+mn-lt"/>
                          <a:ea typeface="+mn-ea"/>
                          <a:cs typeface="+mn-cs"/>
                        </a:rPr>
                        <a:t>CISÃO DE PLANOS</a:t>
                      </a:r>
                    </a:p>
                    <a:p>
                      <a:pPr algn="ctr"/>
                      <a:endParaRPr lang="pt-BR" sz="1600" b="1" dirty="0">
                        <a:solidFill>
                          <a:schemeClr val="bg2">
                            <a:lumMod val="25000"/>
                          </a:schemeClr>
                        </a:solidFill>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pt-BR" sz="1600" b="1" i="0" u="none" strike="noStrike" kern="1200" baseline="0" dirty="0">
                          <a:solidFill>
                            <a:schemeClr val="bg2">
                              <a:lumMod val="25000"/>
                            </a:schemeClr>
                          </a:solidFill>
                          <a:latin typeface="+mn-lt"/>
                          <a:ea typeface="+mn-ea"/>
                          <a:cs typeface="+mn-cs"/>
                        </a:rPr>
                        <a:t>MIGRAÇÃO INDIVIDUAL ENTRE PLANOS</a:t>
                      </a:r>
                    </a:p>
                    <a:p>
                      <a:pPr algn="ctr"/>
                      <a:endParaRPr lang="pt-BR" sz="1600" b="1" dirty="0">
                        <a:solidFill>
                          <a:schemeClr val="bg2">
                            <a:lumMod val="25000"/>
                          </a:schemeClr>
                        </a:solidFill>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030205"/>
                  </a:ext>
                </a:extLst>
              </a:tr>
              <a:tr h="2161080">
                <a:tc>
                  <a:txBody>
                    <a:bodyPr/>
                    <a:lstStyle/>
                    <a:p>
                      <a:pPr algn="ctr"/>
                      <a:r>
                        <a:rPr lang="pt-BR" sz="1600" b="1" i="0" u="none" strike="noStrike" kern="1200" baseline="0" dirty="0">
                          <a:solidFill>
                            <a:schemeClr val="bg2">
                              <a:lumMod val="25000"/>
                            </a:schemeClr>
                          </a:solidFill>
                          <a:latin typeface="+mn-lt"/>
                          <a:ea typeface="+mn-ea"/>
                          <a:cs typeface="+mn-cs"/>
                        </a:rPr>
                        <a:t>TRANSFERÊNCIA DE GERENCIAMENTO</a:t>
                      </a:r>
                    </a:p>
                    <a:p>
                      <a:pPr algn="ctr"/>
                      <a:endParaRPr lang="pt-BR" sz="1600" b="1" dirty="0">
                        <a:solidFill>
                          <a:schemeClr val="bg2">
                            <a:lumMod val="25000"/>
                          </a:schemeClr>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pt-BR" sz="1600" b="1" i="0" u="none" strike="noStrike" kern="1200" baseline="0" dirty="0">
                          <a:solidFill>
                            <a:schemeClr val="bg2">
                              <a:lumMod val="25000"/>
                            </a:schemeClr>
                          </a:solidFill>
                          <a:latin typeface="+mn-lt"/>
                          <a:ea typeface="+mn-ea"/>
                          <a:cs typeface="+mn-cs"/>
                        </a:rPr>
                        <a:t>RETIRADA DE PATROCÍNIO</a:t>
                      </a:r>
                    </a:p>
                    <a:p>
                      <a:pPr algn="ctr"/>
                      <a:endParaRPr lang="pt-BR" sz="1600" b="1" dirty="0">
                        <a:solidFill>
                          <a:schemeClr val="bg2">
                            <a:lumMod val="25000"/>
                          </a:schemeClr>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pt-BR" sz="1600" b="1" i="0" u="none" strike="noStrike" kern="1200" baseline="0" dirty="0">
                          <a:solidFill>
                            <a:schemeClr val="bg2">
                              <a:lumMod val="25000"/>
                            </a:schemeClr>
                          </a:solidFill>
                          <a:latin typeface="+mn-lt"/>
                          <a:ea typeface="+mn-ea"/>
                          <a:cs typeface="+mn-cs"/>
                        </a:rPr>
                        <a:t>COMPARTILHAMENTO DE RISCO</a:t>
                      </a:r>
                    </a:p>
                    <a:p>
                      <a:pPr algn="ctr"/>
                      <a:endParaRPr lang="pt-BR" sz="1600" b="1" dirty="0">
                        <a:solidFill>
                          <a:schemeClr val="bg2">
                            <a:lumMod val="25000"/>
                          </a:schemeClr>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178242437"/>
                  </a:ext>
                </a:extLst>
              </a:tr>
            </a:tbl>
          </a:graphicData>
        </a:graphic>
      </p:graphicFrame>
      <p:pic>
        <p:nvPicPr>
          <p:cNvPr id="4" name="Imagem 3" descr="Ícone&#10;&#10;Descrição gerada automaticamente">
            <a:extLst>
              <a:ext uri="{FF2B5EF4-FFF2-40B4-BE49-F238E27FC236}">
                <a16:creationId xmlns:a16="http://schemas.microsoft.com/office/drawing/2014/main" id="{BD15B024-095C-4B3F-801A-F76021C3627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56010" y="4622042"/>
            <a:ext cx="1080000" cy="1080000"/>
          </a:xfrm>
          <a:prstGeom prst="rect">
            <a:avLst/>
          </a:prstGeom>
        </p:spPr>
      </p:pic>
      <p:pic>
        <p:nvPicPr>
          <p:cNvPr id="6" name="Imagem 5" descr="Ícone&#10;&#10;Descrição gerada automaticamente">
            <a:extLst>
              <a:ext uri="{FF2B5EF4-FFF2-40B4-BE49-F238E27FC236}">
                <a16:creationId xmlns:a16="http://schemas.microsoft.com/office/drawing/2014/main" id="{5E16466D-8DCA-412E-BC9D-BE0B05C01453}"/>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05998" y="4622042"/>
            <a:ext cx="1080000" cy="1080000"/>
          </a:xfrm>
          <a:prstGeom prst="rect">
            <a:avLst/>
          </a:prstGeom>
        </p:spPr>
      </p:pic>
      <p:pic>
        <p:nvPicPr>
          <p:cNvPr id="8" name="Imagem 7" descr="Ícone&#10;&#10;Descrição gerada automaticamente">
            <a:extLst>
              <a:ext uri="{FF2B5EF4-FFF2-40B4-BE49-F238E27FC236}">
                <a16:creationId xmlns:a16="http://schemas.microsoft.com/office/drawing/2014/main" id="{884A1205-C5A7-49A6-927C-AFF5E9C02C6B}"/>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237476" y="4622042"/>
            <a:ext cx="1080000" cy="1080000"/>
          </a:xfrm>
          <a:prstGeom prst="rect">
            <a:avLst/>
          </a:prstGeom>
        </p:spPr>
      </p:pic>
      <p:pic>
        <p:nvPicPr>
          <p:cNvPr id="12" name="Imagem 11" descr="Ícone&#10;&#10;Descrição gerada automaticamente">
            <a:extLst>
              <a:ext uri="{FF2B5EF4-FFF2-40B4-BE49-F238E27FC236}">
                <a16:creationId xmlns:a16="http://schemas.microsoft.com/office/drawing/2014/main" id="{9630FF9A-69D4-485A-8340-429CF1E97430}"/>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72052" y="2518094"/>
            <a:ext cx="1080000" cy="1080000"/>
          </a:xfrm>
          <a:prstGeom prst="rect">
            <a:avLst/>
          </a:prstGeom>
        </p:spPr>
      </p:pic>
      <p:pic>
        <p:nvPicPr>
          <p:cNvPr id="14" name="Imagem 13" descr="Ícone&#10;&#10;Descrição gerada automaticamente">
            <a:extLst>
              <a:ext uri="{FF2B5EF4-FFF2-40B4-BE49-F238E27FC236}">
                <a16:creationId xmlns:a16="http://schemas.microsoft.com/office/drawing/2014/main" id="{13EBCD7E-E232-4129-A002-7CC94A6022F5}"/>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05998" y="2502052"/>
            <a:ext cx="1080000" cy="1080000"/>
          </a:xfrm>
          <a:prstGeom prst="rect">
            <a:avLst/>
          </a:prstGeom>
        </p:spPr>
      </p:pic>
      <p:pic>
        <p:nvPicPr>
          <p:cNvPr id="16" name="Imagem 15" descr="Ícone&#10;&#10;Descrição gerada automaticamente">
            <a:extLst>
              <a:ext uri="{FF2B5EF4-FFF2-40B4-BE49-F238E27FC236}">
                <a16:creationId xmlns:a16="http://schemas.microsoft.com/office/drawing/2014/main" id="{BAFBFDE1-6063-41C4-94D9-C87EC74D1ADA}"/>
              </a:ext>
            </a:extLst>
          </p:cNvPr>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237476" y="2502052"/>
            <a:ext cx="1080000" cy="1080000"/>
          </a:xfrm>
          <a:prstGeom prst="rect">
            <a:avLst/>
          </a:prstGeom>
        </p:spPr>
      </p:pic>
      <p:pic>
        <p:nvPicPr>
          <p:cNvPr id="31" name="Imagem 30" descr="Ícone&#10;&#10;Descrição gerada automaticamente">
            <a:extLst>
              <a:ext uri="{FF2B5EF4-FFF2-40B4-BE49-F238E27FC236}">
                <a16:creationId xmlns:a16="http://schemas.microsoft.com/office/drawing/2014/main" id="{3403FAB8-2230-451A-8871-631A76049FC2}"/>
              </a:ext>
            </a:extLst>
          </p:cNvPr>
          <p:cNvPicPr>
            <a:picLocks noChangeAspect="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05998" y="414146"/>
            <a:ext cx="1080000" cy="1080000"/>
          </a:xfrm>
          <a:prstGeom prst="rect">
            <a:avLst/>
          </a:prstGeom>
        </p:spPr>
      </p:pic>
      <p:pic>
        <p:nvPicPr>
          <p:cNvPr id="33" name="Imagem 32" descr="Ícone&#10;&#10;Descrição gerada automaticamente">
            <a:extLst>
              <a:ext uri="{FF2B5EF4-FFF2-40B4-BE49-F238E27FC236}">
                <a16:creationId xmlns:a16="http://schemas.microsoft.com/office/drawing/2014/main" id="{529B4DDD-BAAF-47BB-993F-323586654E31}"/>
              </a:ext>
            </a:extLst>
          </p:cNvPr>
          <p:cNvPicPr>
            <a:picLocks noChangeAspect="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56010" y="451434"/>
            <a:ext cx="1080000" cy="1080000"/>
          </a:xfrm>
          <a:prstGeom prst="rect">
            <a:avLst/>
          </a:prstGeom>
        </p:spPr>
      </p:pic>
      <p:pic>
        <p:nvPicPr>
          <p:cNvPr id="35" name="Imagem 34" descr="Ícone&#10;&#10;Descrição gerada automaticamente">
            <a:extLst>
              <a:ext uri="{FF2B5EF4-FFF2-40B4-BE49-F238E27FC236}">
                <a16:creationId xmlns:a16="http://schemas.microsoft.com/office/drawing/2014/main" id="{D5E75A38-FC33-428C-99E5-09F4BDB5DB0F}"/>
              </a:ext>
            </a:extLst>
          </p:cNvPr>
          <p:cNvPicPr>
            <a:picLocks noChangeAspect="1"/>
          </p:cNvPicPr>
          <p:nvPr/>
        </p:nvPicPr>
        <p:blipFill>
          <a:blip r:embed="rId10">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237476" y="382062"/>
            <a:ext cx="1080000" cy="1080000"/>
          </a:xfrm>
          <a:prstGeom prst="rect">
            <a:avLst/>
          </a:prstGeom>
        </p:spPr>
      </p:pic>
    </p:spTree>
    <p:extLst>
      <p:ext uri="{BB962C8B-B14F-4D97-AF65-F5344CB8AC3E}">
        <p14:creationId xmlns:p14="http://schemas.microsoft.com/office/powerpoint/2010/main" val="142286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8" y="1825624"/>
            <a:ext cx="6573600" cy="4667249"/>
          </a:xfrm>
        </p:spPr>
        <p:txBody>
          <a:bodyPr>
            <a:normAutofit/>
          </a:bodyPr>
          <a:lstStyle/>
          <a:p>
            <a:pPr marL="0" indent="0" algn="just">
              <a:buNone/>
            </a:pPr>
            <a:r>
              <a:rPr lang="pt-BR" sz="2000" b="1" dirty="0">
                <a:solidFill>
                  <a:schemeClr val="bg2">
                    <a:lumMod val="25000"/>
                  </a:schemeClr>
                </a:solidFill>
              </a:rPr>
              <a:t>O QUE É A RETIRADA DE PATROCÍNIO?</a:t>
            </a:r>
          </a:p>
          <a:p>
            <a:pPr marL="0" indent="0" algn="just">
              <a:buNone/>
            </a:pPr>
            <a:endParaRPr lang="pt-BR" sz="2000" dirty="0">
              <a:solidFill>
                <a:schemeClr val="bg2">
                  <a:lumMod val="25000"/>
                </a:schemeClr>
              </a:solidFill>
            </a:endParaRPr>
          </a:p>
          <a:p>
            <a:pPr marL="0" indent="0" algn="just">
              <a:buNone/>
            </a:pPr>
            <a:r>
              <a:rPr lang="pt-BR" sz="2000" dirty="0">
                <a:solidFill>
                  <a:schemeClr val="bg2">
                    <a:lumMod val="25000"/>
                  </a:schemeClr>
                </a:solidFill>
                <a:cs typeface="Arial" panose="020B0604020202020204" pitchFamily="34" charset="0"/>
              </a:rPr>
              <a:t>É quando a empresa deixa de ser patrocinadora de um plano de previdência, operado por Entidade Fechada Previdência Complementar.</a:t>
            </a:r>
          </a:p>
          <a:p>
            <a:pPr marL="0" indent="0" algn="just">
              <a:buNone/>
            </a:pPr>
            <a:endParaRPr lang="pt-BR" sz="1800" b="1" i="0" dirty="0">
              <a:solidFill>
                <a:schemeClr val="bg2">
                  <a:lumMod val="25000"/>
                </a:schemeClr>
              </a:solidFill>
              <a:effectLst/>
              <a:cs typeface="Arial" panose="020B0604020202020204" pitchFamily="34" charset="0"/>
            </a:endParaRPr>
          </a:p>
          <a:p>
            <a:pPr marL="0" indent="0" algn="just">
              <a:buNone/>
            </a:pPr>
            <a:endParaRPr lang="pt-BR" sz="1800" b="1" i="0" dirty="0">
              <a:solidFill>
                <a:schemeClr val="bg2">
                  <a:lumMod val="25000"/>
                </a:schemeClr>
              </a:solidFill>
              <a:effectLst/>
              <a:cs typeface="Arial" panose="020B0604020202020204" pitchFamily="34" charset="0"/>
            </a:endParaRPr>
          </a:p>
          <a:p>
            <a:pPr marL="0" indent="0" algn="just">
              <a:buNone/>
            </a:pPr>
            <a:r>
              <a:rPr lang="pt-BR" sz="1800" b="1" dirty="0">
                <a:solidFill>
                  <a:schemeClr val="bg2">
                    <a:lumMod val="25000"/>
                  </a:schemeClr>
                </a:solidFill>
                <a:cs typeface="Arial" panose="020B0604020202020204" pitchFamily="34" charset="0"/>
              </a:rPr>
              <a:t>Legislação específica: </a:t>
            </a:r>
          </a:p>
          <a:p>
            <a:pPr marL="0" indent="0" algn="just">
              <a:buNone/>
            </a:pPr>
            <a:r>
              <a:rPr lang="pt-BR" sz="1800" u="sng" dirty="0">
                <a:solidFill>
                  <a:schemeClr val="bg2">
                    <a:lumMod val="25000"/>
                  </a:schemeClr>
                </a:solidFill>
                <a:cs typeface="Arial" panose="020B0604020202020204" pitchFamily="34" charset="0"/>
              </a:rPr>
              <a:t>Resolução CNPC Nº 11, De 13 de maio de 2013;</a:t>
            </a:r>
          </a:p>
          <a:p>
            <a:pPr marL="0" indent="0" algn="just">
              <a:buNone/>
            </a:pPr>
            <a:r>
              <a:rPr lang="pt-BR" sz="1800" u="sng" dirty="0">
                <a:solidFill>
                  <a:schemeClr val="bg2">
                    <a:lumMod val="25000"/>
                  </a:schemeClr>
                </a:solidFill>
                <a:cs typeface="Arial" panose="020B0604020202020204" pitchFamily="34" charset="0"/>
              </a:rPr>
              <a:t>Portaria </a:t>
            </a:r>
            <a:r>
              <a:rPr lang="pt-BR" sz="1800" u="sng" dirty="0" err="1">
                <a:solidFill>
                  <a:schemeClr val="bg2">
                    <a:lumMod val="25000"/>
                  </a:schemeClr>
                </a:solidFill>
                <a:cs typeface="Arial" panose="020B0604020202020204" pitchFamily="34" charset="0"/>
              </a:rPr>
              <a:t>Previc</a:t>
            </a:r>
            <a:r>
              <a:rPr lang="pt-BR" sz="1800" u="sng" dirty="0">
                <a:solidFill>
                  <a:schemeClr val="bg2">
                    <a:lumMod val="25000"/>
                  </a:schemeClr>
                </a:solidFill>
                <a:cs typeface="Arial" panose="020B0604020202020204" pitchFamily="34" charset="0"/>
              </a:rPr>
              <a:t> Nº 324, de 27 de abril de 2020.</a:t>
            </a:r>
          </a:p>
          <a:p>
            <a:pPr marL="0" indent="0" algn="just">
              <a:buNone/>
            </a:pPr>
            <a:endParaRPr lang="pt-BR" sz="1800" dirty="0">
              <a:solidFill>
                <a:schemeClr val="bg2">
                  <a:lumMod val="25000"/>
                </a:schemeClr>
              </a:solidFill>
            </a:endParaRPr>
          </a:p>
          <a:p>
            <a:pPr marL="0" indent="0" algn="just">
              <a:buNone/>
            </a:pPr>
            <a:endParaRPr lang="pt-BR" sz="2000" b="1" dirty="0">
              <a:solidFill>
                <a:schemeClr val="bg2">
                  <a:lumMod val="25000"/>
                </a:schemeClr>
              </a:solidFill>
            </a:endParaRPr>
          </a:p>
          <a:p>
            <a:pPr marL="0" indent="0" algn="just">
              <a:buNone/>
            </a:pPr>
            <a:endParaRPr lang="pt-BR" dirty="0">
              <a:solidFill>
                <a:schemeClr val="bg2">
                  <a:lumMod val="25000"/>
                </a:schemeClr>
              </a:solidFill>
            </a:endParaRPr>
          </a:p>
          <a:p>
            <a:pPr marL="0" indent="0" algn="just">
              <a:buNone/>
            </a:pPr>
            <a:endParaRPr lang="pt-BR" dirty="0">
              <a:solidFill>
                <a:schemeClr val="bg2">
                  <a:lumMod val="25000"/>
                </a:schemeClr>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LEGISLAÇÃO</a:t>
            </a:r>
            <a:endParaRPr lang="pt-BR" sz="3200" b="1" dirty="0">
              <a:solidFill>
                <a:schemeClr val="accent6">
                  <a:lumMod val="75000"/>
                </a:schemeClr>
              </a:solidFill>
              <a:latin typeface="+mn-lt"/>
            </a:endParaRPr>
          </a:p>
        </p:txBody>
      </p:sp>
      <p:pic>
        <p:nvPicPr>
          <p:cNvPr id="13" name="Gráfico 12" descr="Quadrados preenchidos com quadrados pequenos">
            <a:extLst>
              <a:ext uri="{FF2B5EF4-FFF2-40B4-BE49-F238E27FC236}">
                <a16:creationId xmlns:a16="http://schemas.microsoft.com/office/drawing/2014/main" id="{C0226D53-D3E8-4357-A173-A0BD5B5C39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029977" y="821151"/>
            <a:ext cx="5671722" cy="5671722"/>
          </a:xfrm>
          <a:prstGeom prst="rect">
            <a:avLst/>
          </a:prstGeom>
        </p:spPr>
      </p:pic>
      <p:sp>
        <p:nvSpPr>
          <p:cNvPr id="14" name="Retângulo 13">
            <a:extLst>
              <a:ext uri="{FF2B5EF4-FFF2-40B4-BE49-F238E27FC236}">
                <a16:creationId xmlns:a16="http://schemas.microsoft.com/office/drawing/2014/main" id="{A1673CAF-68DF-4FA3-9EDA-B311E4726ED6}"/>
              </a:ext>
            </a:extLst>
          </p:cNvPr>
          <p:cNvSpPr/>
          <p:nvPr/>
        </p:nvSpPr>
        <p:spPr>
          <a:xfrm>
            <a:off x="9428343" y="2557243"/>
            <a:ext cx="1826963" cy="16425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descr="Ícone&#10;&#10;Descrição gerada automaticamente">
            <a:extLst>
              <a:ext uri="{FF2B5EF4-FFF2-40B4-BE49-F238E27FC236}">
                <a16:creationId xmlns:a16="http://schemas.microsoft.com/office/drawing/2014/main" id="{541F5B1A-2764-4606-9773-5789DF7B407B}"/>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12498" y="2798999"/>
            <a:ext cx="1260000" cy="1260000"/>
          </a:xfrm>
          <a:prstGeom prst="rect">
            <a:avLst/>
          </a:prstGeom>
        </p:spPr>
      </p:pic>
    </p:spTree>
    <p:extLst>
      <p:ext uri="{BB962C8B-B14F-4D97-AF65-F5344CB8AC3E}">
        <p14:creationId xmlns:p14="http://schemas.microsoft.com/office/powerpoint/2010/main" val="86770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9" y="1841666"/>
            <a:ext cx="10474154" cy="4667249"/>
          </a:xfrm>
        </p:spPr>
        <p:txBody>
          <a:bodyPr>
            <a:normAutofit/>
          </a:bodyPr>
          <a:lstStyle/>
          <a:p>
            <a:pPr marL="0" indent="0" algn="just">
              <a:buNone/>
            </a:pPr>
            <a:r>
              <a:rPr lang="pt-BR" sz="2000" b="1" dirty="0">
                <a:solidFill>
                  <a:schemeClr val="bg2">
                    <a:lumMod val="25000"/>
                  </a:schemeClr>
                </a:solidFill>
              </a:rPr>
              <a:t>RETIRADA DE PATROCÍNIO - PROCESSO</a:t>
            </a:r>
            <a:endParaRPr lang="pt-BR" dirty="0">
              <a:solidFill>
                <a:schemeClr val="bg2">
                  <a:lumMod val="25000"/>
                </a:schemeClr>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LEGISLAÇÃO</a:t>
            </a:r>
            <a:endParaRPr lang="pt-BR" sz="3200" b="1" dirty="0">
              <a:solidFill>
                <a:schemeClr val="accent6">
                  <a:lumMod val="75000"/>
                </a:schemeClr>
              </a:solidFill>
              <a:latin typeface="+mn-lt"/>
            </a:endParaRPr>
          </a:p>
        </p:txBody>
      </p:sp>
      <p:graphicFrame>
        <p:nvGraphicFramePr>
          <p:cNvPr id="5" name="Diagrama 4">
            <a:extLst>
              <a:ext uri="{FF2B5EF4-FFF2-40B4-BE49-F238E27FC236}">
                <a16:creationId xmlns:a16="http://schemas.microsoft.com/office/drawing/2014/main" id="{09E19A30-CD05-40C3-9E49-58E682E121CB}"/>
              </a:ext>
            </a:extLst>
          </p:cNvPr>
          <p:cNvGraphicFramePr/>
          <p:nvPr>
            <p:extLst>
              <p:ext uri="{D42A27DB-BD31-4B8C-83A1-F6EECF244321}">
                <p14:modId xmlns:p14="http://schemas.microsoft.com/office/powerpoint/2010/main" val="1024557012"/>
              </p:ext>
            </p:extLst>
          </p:nvPr>
        </p:nvGraphicFramePr>
        <p:xfrm>
          <a:off x="1538035" y="3894830"/>
          <a:ext cx="10474154" cy="569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tângulo 10">
            <a:extLst>
              <a:ext uri="{FF2B5EF4-FFF2-40B4-BE49-F238E27FC236}">
                <a16:creationId xmlns:a16="http://schemas.microsoft.com/office/drawing/2014/main" id="{9CA69973-74E9-44B2-95F4-C761B636B308}"/>
              </a:ext>
            </a:extLst>
          </p:cNvPr>
          <p:cNvSpPr/>
          <p:nvPr/>
        </p:nvSpPr>
        <p:spPr>
          <a:xfrm>
            <a:off x="1538034" y="4537513"/>
            <a:ext cx="1896407" cy="10282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Solicitação formal da retirada, com exposição de motivos</a:t>
            </a:r>
          </a:p>
        </p:txBody>
      </p:sp>
      <p:sp>
        <p:nvSpPr>
          <p:cNvPr id="14" name="Triângulo isósceles 13">
            <a:extLst>
              <a:ext uri="{FF2B5EF4-FFF2-40B4-BE49-F238E27FC236}">
                <a16:creationId xmlns:a16="http://schemas.microsoft.com/office/drawing/2014/main" id="{4C650821-E0EE-452A-9778-8AD324A5C496}"/>
              </a:ext>
            </a:extLst>
          </p:cNvPr>
          <p:cNvSpPr/>
          <p:nvPr/>
        </p:nvSpPr>
        <p:spPr>
          <a:xfrm flipV="1">
            <a:off x="2250233" y="4464716"/>
            <a:ext cx="252000" cy="1440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tângulo 15">
            <a:extLst>
              <a:ext uri="{FF2B5EF4-FFF2-40B4-BE49-F238E27FC236}">
                <a16:creationId xmlns:a16="http://schemas.microsoft.com/office/drawing/2014/main" id="{E1BF66F1-5E00-4794-AB7E-0A87D5AF18CE}"/>
              </a:ext>
            </a:extLst>
          </p:cNvPr>
          <p:cNvSpPr/>
          <p:nvPr/>
        </p:nvSpPr>
        <p:spPr>
          <a:xfrm>
            <a:off x="1538034" y="5654026"/>
            <a:ext cx="1080000" cy="252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1"/>
                </a:solidFill>
              </a:rPr>
              <a:t>Patrocinador</a:t>
            </a:r>
          </a:p>
        </p:txBody>
      </p:sp>
      <p:sp>
        <p:nvSpPr>
          <p:cNvPr id="15" name="Triângulo isósceles 14">
            <a:extLst>
              <a:ext uri="{FF2B5EF4-FFF2-40B4-BE49-F238E27FC236}">
                <a16:creationId xmlns:a16="http://schemas.microsoft.com/office/drawing/2014/main" id="{67AD3B3D-1B2B-44C8-A0DF-BB8B7C7BA557}"/>
              </a:ext>
            </a:extLst>
          </p:cNvPr>
          <p:cNvSpPr/>
          <p:nvPr/>
        </p:nvSpPr>
        <p:spPr>
          <a:xfrm flipV="1">
            <a:off x="1940959" y="5565756"/>
            <a:ext cx="252000" cy="144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0E36386E-8AB3-48CF-B880-A5C0BEF05BB1}"/>
              </a:ext>
            </a:extLst>
          </p:cNvPr>
          <p:cNvSpPr/>
          <p:nvPr/>
        </p:nvSpPr>
        <p:spPr>
          <a:xfrm>
            <a:off x="3724134" y="4537513"/>
            <a:ext cx="1676401" cy="10282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Vedada a adesão de novos participantes</a:t>
            </a:r>
          </a:p>
        </p:txBody>
      </p:sp>
      <p:sp>
        <p:nvSpPr>
          <p:cNvPr id="21" name="Retângulo 20">
            <a:extLst>
              <a:ext uri="{FF2B5EF4-FFF2-40B4-BE49-F238E27FC236}">
                <a16:creationId xmlns:a16="http://schemas.microsoft.com/office/drawing/2014/main" id="{929FEF12-EF46-424F-8B77-AF29C93C69C3}"/>
              </a:ext>
            </a:extLst>
          </p:cNvPr>
          <p:cNvSpPr/>
          <p:nvPr/>
        </p:nvSpPr>
        <p:spPr>
          <a:xfrm>
            <a:off x="3724133" y="5655123"/>
            <a:ext cx="2060338" cy="7239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 Instituído por Opção</a:t>
            </a:r>
          </a:p>
        </p:txBody>
      </p:sp>
      <p:sp>
        <p:nvSpPr>
          <p:cNvPr id="22" name="Triângulo isósceles 21">
            <a:extLst>
              <a:ext uri="{FF2B5EF4-FFF2-40B4-BE49-F238E27FC236}">
                <a16:creationId xmlns:a16="http://schemas.microsoft.com/office/drawing/2014/main" id="{ED406F03-C804-405A-9AF4-31EF0849B309}"/>
              </a:ext>
            </a:extLst>
          </p:cNvPr>
          <p:cNvSpPr/>
          <p:nvPr/>
        </p:nvSpPr>
        <p:spPr>
          <a:xfrm flipV="1">
            <a:off x="4569682" y="5566553"/>
            <a:ext cx="252000" cy="144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Triângulo isósceles 22">
            <a:extLst>
              <a:ext uri="{FF2B5EF4-FFF2-40B4-BE49-F238E27FC236}">
                <a16:creationId xmlns:a16="http://schemas.microsoft.com/office/drawing/2014/main" id="{BFDA114D-3FDE-47B8-97E4-81219A57DE2B}"/>
              </a:ext>
            </a:extLst>
          </p:cNvPr>
          <p:cNvSpPr/>
          <p:nvPr/>
        </p:nvSpPr>
        <p:spPr>
          <a:xfrm>
            <a:off x="4261535" y="5519277"/>
            <a:ext cx="252000" cy="144000"/>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riângulo isósceles 23">
            <a:extLst>
              <a:ext uri="{FF2B5EF4-FFF2-40B4-BE49-F238E27FC236}">
                <a16:creationId xmlns:a16="http://schemas.microsoft.com/office/drawing/2014/main" id="{F043789C-15AD-4F85-91C4-5361F246207A}"/>
              </a:ext>
            </a:extLst>
          </p:cNvPr>
          <p:cNvSpPr/>
          <p:nvPr/>
        </p:nvSpPr>
        <p:spPr>
          <a:xfrm flipV="1">
            <a:off x="4477441" y="4464716"/>
            <a:ext cx="252000" cy="1440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4C8501C5-8FEA-4457-B8A3-CE6C7983F381}"/>
              </a:ext>
            </a:extLst>
          </p:cNvPr>
          <p:cNvSpPr/>
          <p:nvPr/>
        </p:nvSpPr>
        <p:spPr>
          <a:xfrm>
            <a:off x="5864682" y="5646763"/>
            <a:ext cx="3035971" cy="74379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solidFill>
                  <a:schemeClr val="bg2">
                    <a:lumMod val="25000"/>
                  </a:schemeClr>
                </a:solidFill>
              </a:rPr>
              <a:t>No prazo máximo de 90 dias corridos a partir da Data de Autorização a EFPC deverá enviar o valor da reserva Matemática Final e o Termo de Opção contendo, dentre outras informações as características do Plano.</a:t>
            </a:r>
          </a:p>
        </p:txBody>
      </p:sp>
      <p:sp>
        <p:nvSpPr>
          <p:cNvPr id="25" name="Triângulo isósceles 24">
            <a:extLst>
              <a:ext uri="{FF2B5EF4-FFF2-40B4-BE49-F238E27FC236}">
                <a16:creationId xmlns:a16="http://schemas.microsoft.com/office/drawing/2014/main" id="{C2C7F090-7FD5-4085-8809-7B1D539B2CED}"/>
              </a:ext>
            </a:extLst>
          </p:cNvPr>
          <p:cNvSpPr/>
          <p:nvPr/>
        </p:nvSpPr>
        <p:spPr>
          <a:xfrm rot="5400000">
            <a:off x="5722639" y="5946534"/>
            <a:ext cx="252000" cy="144000"/>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539EEE7C-DA7C-4F31-A018-5BBF10F57222}"/>
              </a:ext>
            </a:extLst>
          </p:cNvPr>
          <p:cNvSpPr/>
          <p:nvPr/>
        </p:nvSpPr>
        <p:spPr>
          <a:xfrm>
            <a:off x="5471853" y="4542768"/>
            <a:ext cx="1464534" cy="426364"/>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1"/>
                </a:solidFill>
              </a:rPr>
              <a:t>Aprovação da Retirada</a:t>
            </a:r>
          </a:p>
        </p:txBody>
      </p:sp>
      <p:sp>
        <p:nvSpPr>
          <p:cNvPr id="29" name="Triângulo isósceles 28">
            <a:extLst>
              <a:ext uri="{FF2B5EF4-FFF2-40B4-BE49-F238E27FC236}">
                <a16:creationId xmlns:a16="http://schemas.microsoft.com/office/drawing/2014/main" id="{DD63BAB0-0A26-4DA7-9B93-5565CE08113E}"/>
              </a:ext>
            </a:extLst>
          </p:cNvPr>
          <p:cNvSpPr/>
          <p:nvPr/>
        </p:nvSpPr>
        <p:spPr>
          <a:xfrm flipV="1">
            <a:off x="6158684" y="4448980"/>
            <a:ext cx="252000" cy="1440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782C7CA0-6A9D-43A3-9B7C-19904F8B8DE0}"/>
              </a:ext>
            </a:extLst>
          </p:cNvPr>
          <p:cNvSpPr/>
          <p:nvPr/>
        </p:nvSpPr>
        <p:spPr>
          <a:xfrm>
            <a:off x="7007705" y="4537513"/>
            <a:ext cx="1378187" cy="754952"/>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Data de Aporte de recursos pelo Patrocinador</a:t>
            </a:r>
            <a:br>
              <a:rPr lang="pt-BR" sz="1100" dirty="0">
                <a:solidFill>
                  <a:schemeClr val="bg1"/>
                </a:solidFill>
              </a:rPr>
            </a:br>
            <a:r>
              <a:rPr lang="pt-BR" sz="1100" dirty="0">
                <a:solidFill>
                  <a:schemeClr val="bg1"/>
                </a:solidFill>
              </a:rPr>
              <a:t>(se houver)</a:t>
            </a:r>
          </a:p>
        </p:txBody>
      </p:sp>
      <p:sp>
        <p:nvSpPr>
          <p:cNvPr id="32" name="Seta: Pentágono 31">
            <a:extLst>
              <a:ext uri="{FF2B5EF4-FFF2-40B4-BE49-F238E27FC236}">
                <a16:creationId xmlns:a16="http://schemas.microsoft.com/office/drawing/2014/main" id="{2473796A-1C79-4CE2-A4A5-867C8DA09AB1}"/>
              </a:ext>
            </a:extLst>
          </p:cNvPr>
          <p:cNvSpPr/>
          <p:nvPr/>
        </p:nvSpPr>
        <p:spPr>
          <a:xfrm rot="16200000" flipH="1">
            <a:off x="8666550" y="2882563"/>
            <a:ext cx="1645722" cy="658060"/>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1"/>
                </a:solidFill>
              </a:rPr>
              <a:t>Fim do Período de Opção</a:t>
            </a:r>
          </a:p>
        </p:txBody>
      </p:sp>
      <p:sp>
        <p:nvSpPr>
          <p:cNvPr id="33" name="Seta: Pentágono 32">
            <a:extLst>
              <a:ext uri="{FF2B5EF4-FFF2-40B4-BE49-F238E27FC236}">
                <a16:creationId xmlns:a16="http://schemas.microsoft.com/office/drawing/2014/main" id="{88221A77-1599-4325-A348-A6C5A126ABB2}"/>
              </a:ext>
            </a:extLst>
          </p:cNvPr>
          <p:cNvSpPr/>
          <p:nvPr/>
        </p:nvSpPr>
        <p:spPr>
          <a:xfrm rot="16200000" flipH="1">
            <a:off x="7487992" y="2860762"/>
            <a:ext cx="1645722" cy="688500"/>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1"/>
                </a:solidFill>
              </a:rPr>
              <a:t>Data do Cálculo</a:t>
            </a:r>
            <a:br>
              <a:rPr lang="pt-BR" sz="1200" dirty="0">
                <a:solidFill>
                  <a:schemeClr val="bg1"/>
                </a:solidFill>
              </a:rPr>
            </a:br>
            <a:r>
              <a:rPr lang="pt-BR" sz="1200" dirty="0">
                <a:solidFill>
                  <a:schemeClr val="bg1"/>
                </a:solidFill>
              </a:rPr>
              <a:t>cessa a relação de patrocínio</a:t>
            </a:r>
          </a:p>
        </p:txBody>
      </p:sp>
      <p:sp>
        <p:nvSpPr>
          <p:cNvPr id="34" name="Seta: Pentágono 33">
            <a:extLst>
              <a:ext uri="{FF2B5EF4-FFF2-40B4-BE49-F238E27FC236}">
                <a16:creationId xmlns:a16="http://schemas.microsoft.com/office/drawing/2014/main" id="{F57B6DAF-5F9C-4BC1-A4C4-EB1F359E340C}"/>
              </a:ext>
            </a:extLst>
          </p:cNvPr>
          <p:cNvSpPr/>
          <p:nvPr/>
        </p:nvSpPr>
        <p:spPr>
          <a:xfrm rot="16200000" flipH="1">
            <a:off x="6461124" y="2853422"/>
            <a:ext cx="1645725" cy="658062"/>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1"/>
                </a:solidFill>
              </a:rPr>
              <a:t>Data de Autorização</a:t>
            </a:r>
          </a:p>
        </p:txBody>
      </p:sp>
      <p:sp>
        <p:nvSpPr>
          <p:cNvPr id="35" name="Seta: Pentágono 34">
            <a:extLst>
              <a:ext uri="{FF2B5EF4-FFF2-40B4-BE49-F238E27FC236}">
                <a16:creationId xmlns:a16="http://schemas.microsoft.com/office/drawing/2014/main" id="{BA04FFB3-7D61-4F33-80BB-0766825A172B}"/>
              </a:ext>
            </a:extLst>
          </p:cNvPr>
          <p:cNvSpPr/>
          <p:nvPr/>
        </p:nvSpPr>
        <p:spPr>
          <a:xfrm rot="16200000" flipH="1">
            <a:off x="4418820" y="2867991"/>
            <a:ext cx="1674864" cy="658062"/>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1"/>
                </a:solidFill>
              </a:rPr>
              <a:t>Data de Protocolo</a:t>
            </a:r>
          </a:p>
        </p:txBody>
      </p:sp>
      <p:sp>
        <p:nvSpPr>
          <p:cNvPr id="36" name="Seta: Pentágono 35">
            <a:extLst>
              <a:ext uri="{FF2B5EF4-FFF2-40B4-BE49-F238E27FC236}">
                <a16:creationId xmlns:a16="http://schemas.microsoft.com/office/drawing/2014/main" id="{B395952D-D150-4F6C-B1F1-C97BB9A13E8F}"/>
              </a:ext>
            </a:extLst>
          </p:cNvPr>
          <p:cNvSpPr/>
          <p:nvPr/>
        </p:nvSpPr>
        <p:spPr>
          <a:xfrm rot="16200000" flipH="1">
            <a:off x="2555313" y="2959230"/>
            <a:ext cx="1615476" cy="474484"/>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1"/>
                </a:solidFill>
              </a:rPr>
              <a:t>Data-Base</a:t>
            </a:r>
          </a:p>
        </p:txBody>
      </p:sp>
      <p:sp>
        <p:nvSpPr>
          <p:cNvPr id="37" name="Chave Direita 36">
            <a:extLst>
              <a:ext uri="{FF2B5EF4-FFF2-40B4-BE49-F238E27FC236}">
                <a16:creationId xmlns:a16="http://schemas.microsoft.com/office/drawing/2014/main" id="{D3FCEFAE-9D9F-4B4C-84E8-CEDCC751264E}"/>
              </a:ext>
            </a:extLst>
          </p:cNvPr>
          <p:cNvSpPr/>
          <p:nvPr/>
        </p:nvSpPr>
        <p:spPr>
          <a:xfrm rot="16200000" flipV="1">
            <a:off x="1881533" y="3357525"/>
            <a:ext cx="209171" cy="792000"/>
          </a:xfrm>
          <a:prstGeom prst="rightBrac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38" name="Retângulo 37">
            <a:extLst>
              <a:ext uri="{FF2B5EF4-FFF2-40B4-BE49-F238E27FC236}">
                <a16:creationId xmlns:a16="http://schemas.microsoft.com/office/drawing/2014/main" id="{3177D7AC-E7DB-4E7C-9857-77D685E8CB66}"/>
              </a:ext>
            </a:extLst>
          </p:cNvPr>
          <p:cNvSpPr/>
          <p:nvPr/>
        </p:nvSpPr>
        <p:spPr>
          <a:xfrm flipH="1">
            <a:off x="1384428" y="2382151"/>
            <a:ext cx="1224000" cy="70737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1"/>
                </a:solidFill>
              </a:rPr>
              <a:t>Providências da EFPC ao receber a Notificação</a:t>
            </a:r>
          </a:p>
        </p:txBody>
      </p:sp>
      <p:sp>
        <p:nvSpPr>
          <p:cNvPr id="39" name="Retângulo 38">
            <a:extLst>
              <a:ext uri="{FF2B5EF4-FFF2-40B4-BE49-F238E27FC236}">
                <a16:creationId xmlns:a16="http://schemas.microsoft.com/office/drawing/2014/main" id="{15EC9250-1C8C-4640-A623-CCA1D5712338}"/>
              </a:ext>
            </a:extLst>
          </p:cNvPr>
          <p:cNvSpPr/>
          <p:nvPr/>
        </p:nvSpPr>
        <p:spPr>
          <a:xfrm flipH="1">
            <a:off x="1380014" y="3210862"/>
            <a:ext cx="1224000" cy="209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2">
                    <a:lumMod val="25000"/>
                  </a:schemeClr>
                </a:solidFill>
              </a:rPr>
              <a:t>Até 10 dias úteis</a:t>
            </a:r>
          </a:p>
        </p:txBody>
      </p:sp>
      <p:sp>
        <p:nvSpPr>
          <p:cNvPr id="40" name="Retângulo 39">
            <a:extLst>
              <a:ext uri="{FF2B5EF4-FFF2-40B4-BE49-F238E27FC236}">
                <a16:creationId xmlns:a16="http://schemas.microsoft.com/office/drawing/2014/main" id="{0DC7BD53-F706-4208-8C65-462ECA3A8E31}"/>
              </a:ext>
            </a:extLst>
          </p:cNvPr>
          <p:cNvSpPr/>
          <p:nvPr/>
        </p:nvSpPr>
        <p:spPr>
          <a:xfrm flipH="1">
            <a:off x="10471927" y="3387607"/>
            <a:ext cx="1044000" cy="233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2">
                    <a:lumMod val="25000"/>
                  </a:schemeClr>
                </a:solidFill>
              </a:rPr>
              <a:t>Até 210 dias</a:t>
            </a:r>
          </a:p>
        </p:txBody>
      </p:sp>
      <p:sp>
        <p:nvSpPr>
          <p:cNvPr id="42" name="Retângulo 41">
            <a:extLst>
              <a:ext uri="{FF2B5EF4-FFF2-40B4-BE49-F238E27FC236}">
                <a16:creationId xmlns:a16="http://schemas.microsoft.com/office/drawing/2014/main" id="{9199F259-1464-4B82-9A1A-43416AFDDE80}"/>
              </a:ext>
            </a:extLst>
          </p:cNvPr>
          <p:cNvSpPr/>
          <p:nvPr/>
        </p:nvSpPr>
        <p:spPr>
          <a:xfrm>
            <a:off x="2682580" y="5657599"/>
            <a:ext cx="756000" cy="252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1"/>
                </a:solidFill>
              </a:rPr>
              <a:t>EFPC</a:t>
            </a:r>
          </a:p>
        </p:txBody>
      </p:sp>
      <p:sp>
        <p:nvSpPr>
          <p:cNvPr id="43" name="Triângulo isósceles 42">
            <a:extLst>
              <a:ext uri="{FF2B5EF4-FFF2-40B4-BE49-F238E27FC236}">
                <a16:creationId xmlns:a16="http://schemas.microsoft.com/office/drawing/2014/main" id="{5B88866E-A3AE-44C2-B9A7-3C47BFB66D94}"/>
              </a:ext>
            </a:extLst>
          </p:cNvPr>
          <p:cNvSpPr/>
          <p:nvPr/>
        </p:nvSpPr>
        <p:spPr>
          <a:xfrm flipV="1">
            <a:off x="2832687" y="5561166"/>
            <a:ext cx="252000" cy="144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have Direita 9">
            <a:extLst>
              <a:ext uri="{FF2B5EF4-FFF2-40B4-BE49-F238E27FC236}">
                <a16:creationId xmlns:a16="http://schemas.microsoft.com/office/drawing/2014/main" id="{897A0667-4C11-41E9-8B96-22BA8C21DA83}"/>
              </a:ext>
            </a:extLst>
          </p:cNvPr>
          <p:cNvSpPr/>
          <p:nvPr/>
        </p:nvSpPr>
        <p:spPr>
          <a:xfrm rot="16200000">
            <a:off x="9401055" y="1652558"/>
            <a:ext cx="144000" cy="4320000"/>
          </a:xfrm>
          <a:prstGeom prst="rightBrace">
            <a:avLst>
              <a:gd name="adj1" fmla="val 8333"/>
              <a:gd name="adj2" fmla="val 84639"/>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45" name="Retângulo 44">
            <a:extLst>
              <a:ext uri="{FF2B5EF4-FFF2-40B4-BE49-F238E27FC236}">
                <a16:creationId xmlns:a16="http://schemas.microsoft.com/office/drawing/2014/main" id="{A0BDE137-6498-415E-9D09-EF5C96009D44}"/>
              </a:ext>
            </a:extLst>
          </p:cNvPr>
          <p:cNvSpPr/>
          <p:nvPr/>
        </p:nvSpPr>
        <p:spPr>
          <a:xfrm flipH="1">
            <a:off x="10404609" y="2388732"/>
            <a:ext cx="1121870" cy="81838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bg1"/>
                </a:solidFill>
              </a:rPr>
              <a:t>Data Efetiva</a:t>
            </a:r>
          </a:p>
        </p:txBody>
      </p:sp>
      <p:sp>
        <p:nvSpPr>
          <p:cNvPr id="47" name="Triângulo isósceles 46">
            <a:extLst>
              <a:ext uri="{FF2B5EF4-FFF2-40B4-BE49-F238E27FC236}">
                <a16:creationId xmlns:a16="http://schemas.microsoft.com/office/drawing/2014/main" id="{DA12300D-CAEA-49FF-9903-39F9C13A8805}"/>
              </a:ext>
            </a:extLst>
          </p:cNvPr>
          <p:cNvSpPr/>
          <p:nvPr/>
        </p:nvSpPr>
        <p:spPr>
          <a:xfrm flipV="1">
            <a:off x="10850908" y="3189215"/>
            <a:ext cx="252000" cy="144000"/>
          </a:xfrm>
          <a:prstGeom prst="triangl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6755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2A64A3-201F-4B21-913A-B0A31080FFAB}"/>
              </a:ext>
            </a:extLst>
          </p:cNvPr>
          <p:cNvSpPr/>
          <p:nvPr/>
        </p:nvSpPr>
        <p:spPr>
          <a:xfrm>
            <a:off x="0" y="-1"/>
            <a:ext cx="900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4AACB29-BF7F-4DC3-B0BB-017E3D34EA2F}"/>
              </a:ext>
            </a:extLst>
          </p:cNvPr>
          <p:cNvSpPr/>
          <p:nvPr/>
        </p:nvSpPr>
        <p:spPr>
          <a:xfrm>
            <a:off x="0" y="-1"/>
            <a:ext cx="12192000" cy="90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Texto&#10;&#10;Descrição gerada automaticamente">
            <a:extLst>
              <a:ext uri="{FF2B5EF4-FFF2-40B4-BE49-F238E27FC236}">
                <a16:creationId xmlns:a16="http://schemas.microsoft.com/office/drawing/2014/main" id="{C12B01DA-3DE7-4C42-A394-A5CD25B19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2" t="19701" r="71197" b="37198"/>
          <a:stretch/>
        </p:blipFill>
        <p:spPr>
          <a:xfrm>
            <a:off x="10850549" y="90101"/>
            <a:ext cx="1033304" cy="646331"/>
          </a:xfrm>
          <a:prstGeom prst="rect">
            <a:avLst/>
          </a:prstGeom>
        </p:spPr>
      </p:pic>
      <p:sp>
        <p:nvSpPr>
          <p:cNvPr id="8" name="Retângulo 7">
            <a:extLst>
              <a:ext uri="{FF2B5EF4-FFF2-40B4-BE49-F238E27FC236}">
                <a16:creationId xmlns:a16="http://schemas.microsoft.com/office/drawing/2014/main" id="{6580777A-480E-477E-9BBF-FCF06A8438EE}"/>
              </a:ext>
            </a:extLst>
          </p:cNvPr>
          <p:cNvSpPr/>
          <p:nvPr/>
        </p:nvSpPr>
        <p:spPr>
          <a:xfrm>
            <a:off x="0" y="6492874"/>
            <a:ext cx="12192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2">
                    <a:lumMod val="25000"/>
                  </a:schemeClr>
                </a:solidFill>
              </a:rPr>
              <a:t>GBP </a:t>
            </a:r>
            <a:r>
              <a:rPr lang="pt-BR" sz="1400" dirty="0">
                <a:solidFill>
                  <a:schemeClr val="accent6">
                    <a:lumMod val="75000"/>
                  </a:schemeClr>
                </a:solidFill>
              </a:rPr>
              <a:t>•</a:t>
            </a:r>
            <a:r>
              <a:rPr lang="pt-BR" sz="1400" dirty="0">
                <a:solidFill>
                  <a:schemeClr val="bg2">
                    <a:lumMod val="25000"/>
                  </a:schemeClr>
                </a:solidFill>
              </a:rPr>
              <a:t> GERÊNCIA DE BENEFÍCIOS PREVIDENCIÁRIOS | REAL GRANDEZA </a:t>
            </a:r>
          </a:p>
        </p:txBody>
      </p:sp>
      <p:sp>
        <p:nvSpPr>
          <p:cNvPr id="9" name="Retângulo 8">
            <a:extLst>
              <a:ext uri="{FF2B5EF4-FFF2-40B4-BE49-F238E27FC236}">
                <a16:creationId xmlns:a16="http://schemas.microsoft.com/office/drawing/2014/main" id="{5ABD9C66-40D4-4424-91D9-6F19D360D211}"/>
              </a:ext>
            </a:extLst>
          </p:cNvPr>
          <p:cNvSpPr/>
          <p:nvPr/>
        </p:nvSpPr>
        <p:spPr>
          <a:xfrm>
            <a:off x="0" y="-4817"/>
            <a:ext cx="900000" cy="8999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bg1"/>
                </a:solidFill>
              </a:rPr>
              <a:t>PLANO</a:t>
            </a:r>
            <a:br>
              <a:rPr lang="pt-BR" sz="1200" dirty="0">
                <a:solidFill>
                  <a:schemeClr val="bg1"/>
                </a:solidFill>
              </a:rPr>
            </a:br>
            <a:r>
              <a:rPr lang="pt-BR" sz="3200" b="1" dirty="0">
                <a:solidFill>
                  <a:schemeClr val="bg1"/>
                </a:solidFill>
              </a:rPr>
              <a:t>BD</a:t>
            </a:r>
            <a:endParaRPr lang="pt-BR" b="1" dirty="0">
              <a:solidFill>
                <a:schemeClr val="bg1"/>
              </a:solidFill>
            </a:endParaRPr>
          </a:p>
        </p:txBody>
      </p:sp>
      <p:sp>
        <p:nvSpPr>
          <p:cNvPr id="3" name="Espaço Reservado para Conteúdo 2">
            <a:extLst>
              <a:ext uri="{FF2B5EF4-FFF2-40B4-BE49-F238E27FC236}">
                <a16:creationId xmlns:a16="http://schemas.microsoft.com/office/drawing/2014/main" id="{6A3F201A-243A-494A-8E3F-7D1B5927B7E6}"/>
              </a:ext>
            </a:extLst>
          </p:cNvPr>
          <p:cNvSpPr>
            <a:spLocks noGrp="1"/>
          </p:cNvSpPr>
          <p:nvPr>
            <p:ph idx="1"/>
          </p:nvPr>
        </p:nvSpPr>
        <p:spPr>
          <a:xfrm>
            <a:off x="1409699" y="1825624"/>
            <a:ext cx="6572251" cy="4667249"/>
          </a:xfrm>
        </p:spPr>
        <p:txBody>
          <a:bodyPr>
            <a:normAutofit/>
          </a:bodyPr>
          <a:lstStyle/>
          <a:p>
            <a:pPr marL="0" indent="0" algn="just">
              <a:buNone/>
            </a:pPr>
            <a:r>
              <a:rPr lang="pt-BR" sz="2000" b="1" dirty="0">
                <a:solidFill>
                  <a:schemeClr val="bg2">
                    <a:lumMod val="25000"/>
                  </a:schemeClr>
                </a:solidFill>
              </a:rPr>
              <a:t>QUAIS SÃO OS TIPOS DE RETIRADA DE PATROCÍNIO?</a:t>
            </a:r>
          </a:p>
          <a:p>
            <a:pPr algn="just">
              <a:buClr>
                <a:srgbClr val="548235"/>
              </a:buClr>
              <a:buFont typeface="Wingdings" panose="05000000000000000000" pitchFamily="2" charset="2"/>
              <a:buChar char="§"/>
            </a:pPr>
            <a:endParaRPr lang="pt-BR" sz="2000" b="0" i="0" dirty="0">
              <a:solidFill>
                <a:schemeClr val="bg2">
                  <a:lumMod val="25000"/>
                </a:schemeClr>
              </a:solidFill>
              <a:effectLst/>
            </a:endParaRPr>
          </a:p>
          <a:p>
            <a:pPr algn="just">
              <a:buClr>
                <a:srgbClr val="548235"/>
              </a:buClr>
              <a:buFont typeface="Wingdings" panose="05000000000000000000" pitchFamily="2" charset="2"/>
              <a:buChar char="§"/>
            </a:pPr>
            <a:r>
              <a:rPr lang="pt-BR" sz="2000" b="1" i="0" u="sng" dirty="0">
                <a:solidFill>
                  <a:schemeClr val="bg2">
                    <a:lumMod val="25000"/>
                  </a:schemeClr>
                </a:solidFill>
                <a:effectLst/>
              </a:rPr>
              <a:t>Retirada Total</a:t>
            </a:r>
            <a:r>
              <a:rPr lang="pt-BR" sz="2000" b="0" i="0" dirty="0">
                <a:solidFill>
                  <a:schemeClr val="bg2">
                    <a:lumMod val="25000"/>
                  </a:schemeClr>
                </a:solidFill>
                <a:effectLst/>
              </a:rPr>
              <a:t>: Se dará quando houver apenas um patrocinador no plano. Nesses casos o plano é encerrado e o seu registro é cancelado junto à PREVIC</a:t>
            </a:r>
            <a:r>
              <a:rPr lang="pt-BR" sz="2000" dirty="0">
                <a:solidFill>
                  <a:schemeClr val="bg2">
                    <a:lumMod val="25000"/>
                  </a:schemeClr>
                </a:solidFill>
              </a:rPr>
              <a:t>;</a:t>
            </a:r>
          </a:p>
          <a:p>
            <a:pPr algn="just">
              <a:buClr>
                <a:srgbClr val="548235"/>
              </a:buClr>
              <a:buFont typeface="Wingdings" panose="05000000000000000000" pitchFamily="2" charset="2"/>
              <a:buChar char="§"/>
            </a:pPr>
            <a:endParaRPr lang="pt-BR" sz="2000" b="0" i="0" dirty="0">
              <a:solidFill>
                <a:schemeClr val="bg2">
                  <a:lumMod val="25000"/>
                </a:schemeClr>
              </a:solidFill>
              <a:cs typeface="Times New Roman" panose="02020603050405020304" pitchFamily="18" charset="0"/>
            </a:endParaRPr>
          </a:p>
          <a:p>
            <a:pPr algn="just">
              <a:buClr>
                <a:srgbClr val="548235"/>
              </a:buClr>
              <a:buFont typeface="Wingdings" panose="05000000000000000000" pitchFamily="2" charset="2"/>
              <a:buChar char="§"/>
            </a:pPr>
            <a:r>
              <a:rPr lang="pt-BR" sz="2000" b="1" i="0" u="sng" dirty="0">
                <a:solidFill>
                  <a:schemeClr val="bg2">
                    <a:lumMod val="25000"/>
                  </a:schemeClr>
                </a:solidFill>
                <a:effectLst/>
              </a:rPr>
              <a:t>Retirada Parcial</a:t>
            </a:r>
            <a:r>
              <a:rPr lang="pt-BR" sz="2000" b="0" i="0" dirty="0">
                <a:solidFill>
                  <a:schemeClr val="bg2">
                    <a:lumMod val="25000"/>
                  </a:schemeClr>
                </a:solidFill>
                <a:effectLst/>
              </a:rPr>
              <a:t>: Ocorre quando existe mais de um patrocinador no plano, que é o caso do Plano BD. Nesse tipo de retirada</a:t>
            </a:r>
            <a:r>
              <a:rPr lang="pt-BR" sz="2000" dirty="0">
                <a:solidFill>
                  <a:schemeClr val="bg2">
                    <a:lumMod val="25000"/>
                  </a:schemeClr>
                </a:solidFill>
              </a:rPr>
              <a:t>, poderão permanecer no plano os assistidos e os participantes que optarem pelo </a:t>
            </a:r>
            <a:r>
              <a:rPr lang="pt-BR" sz="2000" dirty="0" err="1">
                <a:solidFill>
                  <a:schemeClr val="bg2">
                    <a:lumMod val="25000"/>
                  </a:schemeClr>
                </a:solidFill>
              </a:rPr>
              <a:t>autopatrocínio</a:t>
            </a:r>
            <a:r>
              <a:rPr lang="pt-BR" sz="2000" dirty="0">
                <a:solidFill>
                  <a:schemeClr val="bg2">
                    <a:lumMod val="25000"/>
                  </a:schemeClr>
                </a:solidFill>
              </a:rPr>
              <a:t>.</a:t>
            </a:r>
          </a:p>
          <a:p>
            <a:pPr marL="273050" indent="0" algn="just">
              <a:buClr>
                <a:srgbClr val="548235"/>
              </a:buClr>
              <a:buNone/>
            </a:pPr>
            <a:endParaRPr lang="pt-BR" sz="2000" dirty="0">
              <a:solidFill>
                <a:schemeClr val="bg2">
                  <a:lumMod val="25000"/>
                </a:schemeClr>
              </a:solidFill>
            </a:endParaRPr>
          </a:p>
          <a:p>
            <a:pPr marL="0" indent="0" algn="just">
              <a:buNone/>
            </a:pPr>
            <a:endParaRPr lang="pt-BR" sz="1200" dirty="0">
              <a:solidFill>
                <a:srgbClr val="202124"/>
              </a:solidFill>
              <a:latin typeface="Roboto" panose="02000000000000000000" pitchFamily="2" charset="0"/>
              <a:cs typeface="Arial" panose="020B0604020202020204" pitchFamily="34" charset="0"/>
            </a:endParaRPr>
          </a:p>
          <a:p>
            <a:pPr marL="0" indent="0" algn="just">
              <a:buNone/>
            </a:pPr>
            <a:endParaRPr lang="pt-BR" sz="2000" b="0" i="0" dirty="0">
              <a:solidFill>
                <a:schemeClr val="bg2">
                  <a:lumMod val="25000"/>
                </a:schemeClr>
              </a:solidFill>
              <a:effectLst/>
              <a:cs typeface="Arial" panose="020B0604020202020204" pitchFamily="34" charset="0"/>
            </a:endParaRPr>
          </a:p>
          <a:p>
            <a:pPr marL="0" indent="0" algn="just">
              <a:buNone/>
            </a:pPr>
            <a:endParaRPr lang="pt-BR" sz="2000" b="0" i="0" dirty="0">
              <a:solidFill>
                <a:schemeClr val="bg2">
                  <a:lumMod val="25000"/>
                </a:schemeClr>
              </a:solidFill>
              <a:effectLst/>
              <a:cs typeface="Arial" panose="020B0604020202020204" pitchFamily="34" charset="0"/>
            </a:endParaRPr>
          </a:p>
          <a:p>
            <a:pPr marL="0" indent="0" algn="just">
              <a:buNone/>
            </a:pPr>
            <a:endParaRPr lang="pt-BR" dirty="0">
              <a:solidFill>
                <a:schemeClr val="bg2">
                  <a:lumMod val="25000"/>
                </a:schemeClr>
              </a:solidFill>
            </a:endParaRPr>
          </a:p>
        </p:txBody>
      </p:sp>
      <p:sp>
        <p:nvSpPr>
          <p:cNvPr id="2" name="Título 1">
            <a:extLst>
              <a:ext uri="{FF2B5EF4-FFF2-40B4-BE49-F238E27FC236}">
                <a16:creationId xmlns:a16="http://schemas.microsoft.com/office/drawing/2014/main" id="{399EE5D6-2A7F-416A-AF63-EE756C4A0A84}"/>
              </a:ext>
            </a:extLst>
          </p:cNvPr>
          <p:cNvSpPr>
            <a:spLocks noGrp="1"/>
          </p:cNvSpPr>
          <p:nvPr>
            <p:ph type="title"/>
          </p:nvPr>
        </p:nvSpPr>
        <p:spPr>
          <a:xfrm>
            <a:off x="900000" y="895183"/>
            <a:ext cx="11292000" cy="766876"/>
          </a:xfrm>
        </p:spPr>
        <p:txBody>
          <a:bodyPr>
            <a:normAutofit/>
          </a:bodyPr>
          <a:lstStyle/>
          <a:p>
            <a:r>
              <a:rPr lang="pt-BR" sz="3200" b="1" i="0" dirty="0">
                <a:solidFill>
                  <a:schemeClr val="accent6">
                    <a:lumMod val="75000"/>
                  </a:schemeClr>
                </a:solidFill>
                <a:effectLst/>
                <a:latin typeface="+mn-lt"/>
              </a:rPr>
              <a:t>// LEGISLAÇÃO</a:t>
            </a:r>
            <a:endParaRPr lang="pt-BR" sz="3200" b="1" dirty="0">
              <a:solidFill>
                <a:schemeClr val="accent6">
                  <a:lumMod val="75000"/>
                </a:schemeClr>
              </a:solidFill>
              <a:latin typeface="+mn-lt"/>
            </a:endParaRPr>
          </a:p>
        </p:txBody>
      </p:sp>
      <p:pic>
        <p:nvPicPr>
          <p:cNvPr id="10" name="Gráfico 9" descr="Quadrados preenchidos com quadrados pequenos">
            <a:extLst>
              <a:ext uri="{FF2B5EF4-FFF2-40B4-BE49-F238E27FC236}">
                <a16:creationId xmlns:a16="http://schemas.microsoft.com/office/drawing/2014/main" id="{6D104DBB-8F74-45BB-9442-84C576D7D9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029977" y="821151"/>
            <a:ext cx="5671722" cy="5671722"/>
          </a:xfrm>
          <a:prstGeom prst="rect">
            <a:avLst/>
          </a:prstGeom>
        </p:spPr>
      </p:pic>
      <p:sp>
        <p:nvSpPr>
          <p:cNvPr id="11" name="Retângulo 10">
            <a:extLst>
              <a:ext uri="{FF2B5EF4-FFF2-40B4-BE49-F238E27FC236}">
                <a16:creationId xmlns:a16="http://schemas.microsoft.com/office/drawing/2014/main" id="{6AC26346-87AB-489C-9731-E3E64D071D22}"/>
              </a:ext>
            </a:extLst>
          </p:cNvPr>
          <p:cNvSpPr/>
          <p:nvPr/>
        </p:nvSpPr>
        <p:spPr>
          <a:xfrm>
            <a:off x="9428343" y="2557243"/>
            <a:ext cx="1826963" cy="16425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descr="Ícone&#10;&#10;Descrição gerada automaticamente">
            <a:extLst>
              <a:ext uri="{FF2B5EF4-FFF2-40B4-BE49-F238E27FC236}">
                <a16:creationId xmlns:a16="http://schemas.microsoft.com/office/drawing/2014/main" id="{4D21038C-3D99-4B81-ACEB-D8F08EBC28DA}"/>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12498" y="2798999"/>
            <a:ext cx="1260000" cy="1260000"/>
          </a:xfrm>
          <a:prstGeom prst="rect">
            <a:avLst/>
          </a:prstGeom>
        </p:spPr>
      </p:pic>
    </p:spTree>
    <p:extLst>
      <p:ext uri="{BB962C8B-B14F-4D97-AF65-F5344CB8AC3E}">
        <p14:creationId xmlns:p14="http://schemas.microsoft.com/office/powerpoint/2010/main" val="134770670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2799</TotalTime>
  <Words>2900</Words>
  <Application>Microsoft Office PowerPoint</Application>
  <PresentationFormat>Widescreen</PresentationFormat>
  <Paragraphs>527</Paragraphs>
  <Slides>35</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35</vt:i4>
      </vt:variant>
    </vt:vector>
  </HeadingPairs>
  <TitlesOfParts>
    <vt:vector size="41" baseType="lpstr">
      <vt:lpstr>Arial</vt:lpstr>
      <vt:lpstr>Calibri</vt:lpstr>
      <vt:lpstr>Calibri Light</vt:lpstr>
      <vt:lpstr>Roboto</vt:lpstr>
      <vt:lpstr>Wingdings</vt:lpstr>
      <vt:lpstr>Tema do Office</vt:lpstr>
      <vt:lpstr>Apresentação do PowerPoint</vt:lpstr>
      <vt:lpstr>// A REAL GRANDEZA</vt:lpstr>
      <vt:lpstr>// NÚMEROS DO SETOR </vt:lpstr>
      <vt:lpstr>// LEGISLAÇÃO</vt:lpstr>
      <vt:lpstr>// LEGISLAÇÃO</vt:lpstr>
      <vt:lpstr>// PRINCIPAIS ALTERAÇÕES PREVIDENCIAIS</vt:lpstr>
      <vt:lpstr>// LEGISLAÇÃO</vt:lpstr>
      <vt:lpstr>// LEGISLAÇÃO</vt:lpstr>
      <vt:lpstr>// LEGISLAÇÃO</vt:lpstr>
      <vt:lpstr>// LEGISLAÇÃO</vt:lpstr>
      <vt:lpstr>// LEGISLAÇÃO</vt:lpstr>
      <vt:lpstr>// LEGISLAÇÃO</vt:lpstr>
      <vt:lpstr>// FUNDAÇÕES QUE SE REINVENTARAM</vt:lpstr>
      <vt:lpstr>// LEGISLAÇÃO</vt:lpstr>
      <vt:lpstr>Apresentação do PowerPoint</vt:lpstr>
      <vt:lpstr>// LEGISLAÇÃO</vt:lpstr>
      <vt:lpstr>// TÁ NA MÍDIA</vt:lpstr>
      <vt:lpstr>// O PLANO BD</vt:lpstr>
      <vt:lpstr>// NÚMEROS DO PLANO</vt:lpstr>
      <vt:lpstr>// VANTAGENS DO PLANO</vt:lpstr>
      <vt:lpstr>// QUAIS SÃO OS BENEFÍCIOS?</vt:lpstr>
      <vt:lpstr>// QUANDO POSSO ME APOSENTAR?</vt:lpstr>
      <vt:lpstr>// COMO É FEITO O CÁLCULO DO BENEFÍCIO?</vt:lpstr>
      <vt:lpstr>// REAJUSTE</vt:lpstr>
      <vt:lpstr>// QUEM SÃO OS BENEFICIÁRIOS?</vt:lpstr>
      <vt:lpstr>// IMPOSTO DE RENDA</vt:lpstr>
      <vt:lpstr>// INFORMAÇÕES IMPORTANTES</vt:lpstr>
      <vt:lpstr>// AINDA NÃO POSSO ME APOSENTAR. O QUE FAZER?</vt:lpstr>
      <vt:lpstr>// AINDA NÃO POSSO ME APOSENTAR. O QUE FAZER?</vt:lpstr>
      <vt:lpstr>// AINDA NÃO POSSO ME APOSENTAR. O QUE FAZER?</vt:lpstr>
      <vt:lpstr>// AINDA NÃO POSSO ME APOSENTAR. O QUE FAZER?</vt:lpstr>
      <vt:lpstr>// AINDA NÃO POSSO ME APOSENTAR. O QUE FAZER?</vt:lpstr>
      <vt:lpstr>// AINDA NÃO POSSO ME APOSENTAR. O QUE FAZER?</vt:lpstr>
      <vt:lpstr>// SIMULADORES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Daniel Barbosa</dc:creator>
  <cp:lastModifiedBy>GTI</cp:lastModifiedBy>
  <cp:revision>258</cp:revision>
  <dcterms:created xsi:type="dcterms:W3CDTF">2021-06-23T10:37:29Z</dcterms:created>
  <dcterms:modified xsi:type="dcterms:W3CDTF">2021-07-13T01:04:13Z</dcterms:modified>
</cp:coreProperties>
</file>